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59" r:id="rId1"/>
  </p:sldMasterIdLst>
  <p:notesMasterIdLst>
    <p:notesMasterId r:id="rId37"/>
  </p:notesMasterIdLst>
  <p:sldIdLst>
    <p:sldId id="257" r:id="rId2"/>
    <p:sldId id="258" r:id="rId3"/>
    <p:sldId id="300" r:id="rId4"/>
    <p:sldId id="262" r:id="rId5"/>
    <p:sldId id="263" r:id="rId6"/>
    <p:sldId id="304" r:id="rId7"/>
    <p:sldId id="307" r:id="rId8"/>
    <p:sldId id="308" r:id="rId9"/>
    <p:sldId id="305" r:id="rId10"/>
    <p:sldId id="264" r:id="rId11"/>
    <p:sldId id="291" r:id="rId12"/>
    <p:sldId id="292" r:id="rId13"/>
    <p:sldId id="293" r:id="rId14"/>
    <p:sldId id="265" r:id="rId15"/>
    <p:sldId id="267" r:id="rId16"/>
    <p:sldId id="268" r:id="rId17"/>
    <p:sldId id="269" r:id="rId18"/>
    <p:sldId id="272" r:id="rId19"/>
    <p:sldId id="273" r:id="rId20"/>
    <p:sldId id="296" r:id="rId21"/>
    <p:sldId id="297" r:id="rId22"/>
    <p:sldId id="298" r:id="rId23"/>
    <p:sldId id="299" r:id="rId24"/>
    <p:sldId id="279" r:id="rId25"/>
    <p:sldId id="280" r:id="rId26"/>
    <p:sldId id="281" r:id="rId27"/>
    <p:sldId id="282" r:id="rId28"/>
    <p:sldId id="283" r:id="rId29"/>
    <p:sldId id="284" r:id="rId30"/>
    <p:sldId id="285" r:id="rId31"/>
    <p:sldId id="287" r:id="rId32"/>
    <p:sldId id="288" r:id="rId33"/>
    <p:sldId id="301" r:id="rId34"/>
    <p:sldId id="303" r:id="rId35"/>
    <p:sldId id="290"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B41"/>
    <a:srgbClr val="BB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2"/>
    <p:restoredTop sz="96973"/>
  </p:normalViewPr>
  <p:slideViewPr>
    <p:cSldViewPr snapToGrid="0">
      <p:cViewPr varScale="1">
        <p:scale>
          <a:sx n="164" d="100"/>
          <a:sy n="164" d="100"/>
        </p:scale>
        <p:origin x="184" y="66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dirty="0"/>
              <a:t>Hello</a:t>
            </a:r>
            <a:r>
              <a:rPr lang="zh-CN" altLang="en-US" dirty="0"/>
              <a:t> </a:t>
            </a:r>
            <a:r>
              <a:rPr lang="en-US" altLang="zh-CN" dirty="0"/>
              <a:t>everyone,</a:t>
            </a:r>
            <a:r>
              <a:rPr lang="zh-CN" altLang="en-US" dirty="0"/>
              <a:t> </a:t>
            </a:r>
            <a:r>
              <a:rPr lang="en-US" altLang="zh-CN" dirty="0"/>
              <a:t>I am Jie. Today I am going to present our paper, TVQAplus, </a:t>
            </a:r>
            <a:r>
              <a:rPr lang="en-US" sz="1100">
                <a:solidFill>
                  <a:srgbClr val="4B9CD3"/>
                </a:solidFill>
              </a:rPr>
              <a:t>Spatio-Temporal Grounding for Video Question Answering</a:t>
            </a:r>
            <a:r>
              <a:rPr lang="en-US" altLang="zh-CN"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dirty="0"/>
              <a:t>My collaborators are Licheng, Tamara and Mohit, we are from UNC Chapel Hill.</a:t>
            </a:r>
          </a:p>
          <a:p>
            <a:endParaRPr lang="en-US" altLang="zh-CN" dirty="0"/>
          </a:p>
        </p:txBody>
      </p:sp>
    </p:spTree>
    <p:extLst>
      <p:ext uri="{BB962C8B-B14F-4D97-AF65-F5344CB8AC3E}">
        <p14:creationId xmlns:p14="http://schemas.microsoft.com/office/powerpoint/2010/main" val="91068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We call this newly collected dataset, TVQA+.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It contains 29K QA pairs from 4.2K videos, with 150K images annotated with more than 300K bounding boxes.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TVQA+ is unique as it supports three tasks: question answering, temporal localization, and spatial localization.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sz="1100" b="0" i="0" u="none" strike="noStrike" cap="none">
              <a:solidFill>
                <a:srgbClr val="000000"/>
              </a:solidFill>
              <a:effectLst/>
              <a:latin typeface="Arial"/>
              <a:cs typeface="Arial"/>
              <a:sym typeface="Arial"/>
            </a:endParaRPr>
          </a:p>
          <a:p>
            <a:endParaRPr lang="en-US"/>
          </a:p>
        </p:txBody>
      </p:sp>
    </p:spTree>
    <p:extLst>
      <p:ext uri="{BB962C8B-B14F-4D97-AF65-F5344CB8AC3E}">
        <p14:creationId xmlns:p14="http://schemas.microsoft.com/office/powerpoint/2010/main" val="253584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On average, we obtain 2 boxes per image and 10 boxes per question. </a:t>
            </a:r>
          </a:p>
          <a:p>
            <a:r>
              <a:rPr lang="en-US" sz="1100" b="0" i="0" u="none" strike="noStrike" cap="none">
                <a:solidFill>
                  <a:srgbClr val="000000"/>
                </a:solidFill>
                <a:effectLst/>
                <a:latin typeface="Arial"/>
                <a:ea typeface="Arial"/>
                <a:cs typeface="Arial"/>
                <a:sym typeface="Arial"/>
              </a:rPr>
              <a:t>The annotated boxes cover 2.5K categories. We show the number of boxes (in log scale) for each of the top 60 categories.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The distribution has a long tail, e.g., the number of boxes for the most frequent category “sheldon” is [CLICK] around 2 orders of magnitude larger than the 60th category “glasses”. </a:t>
            </a:r>
            <a:endParaRPr lang="en-US"/>
          </a:p>
          <a:p>
            <a:r>
              <a:rPr lang="en-US" sz="1100" b="0" i="0" u="none" strike="noStrike" cap="none">
                <a:solidFill>
                  <a:srgbClr val="000000"/>
                </a:solidFill>
                <a:effectLst/>
                <a:latin typeface="Arial"/>
                <a:ea typeface="Arial"/>
                <a:cs typeface="Arial"/>
                <a:sym typeface="Arial"/>
              </a:rPr>
              <a:t> </a:t>
            </a:r>
            <a:endParaRPr lang="en-US"/>
          </a:p>
          <a:p>
            <a:endParaRPr lang="en-US"/>
          </a:p>
        </p:txBody>
      </p:sp>
    </p:spTree>
    <p:extLst>
      <p:ext uri="{BB962C8B-B14F-4D97-AF65-F5344CB8AC3E}">
        <p14:creationId xmlns:p14="http://schemas.microsoft.com/office/powerpoint/2010/main" val="64379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We also show the distribution of bounding box area over image area ratio. </a:t>
            </a:r>
          </a:p>
          <a:p>
            <a:r>
              <a:rPr lang="en-US" sz="1100" b="0" i="0" u="none" strike="noStrike" cap="none">
                <a:solidFill>
                  <a:srgbClr val="000000"/>
                </a:solidFill>
                <a:effectLst/>
                <a:latin typeface="Arial"/>
                <a:ea typeface="Arial"/>
                <a:cs typeface="Arial"/>
                <a:sym typeface="Arial"/>
              </a:rPr>
              <a:t>The majority of boxes are fairly small compared to the image, which makes object grounding challenging. </a:t>
            </a:r>
            <a:endParaRPr lang="en-US"/>
          </a:p>
          <a:p>
            <a:endParaRPr lang="en-US" sz="1100" b="0" i="0" u="none" strike="noStrike" cap="none">
              <a:solidFill>
                <a:srgbClr val="000000"/>
              </a:solidFill>
              <a:effectLst/>
              <a:latin typeface="Arial"/>
              <a:cs typeface="Arial"/>
              <a:sym typeface="Arial"/>
            </a:endParaRPr>
          </a:p>
          <a:p>
            <a:endParaRPr lang="en-US"/>
          </a:p>
        </p:txBody>
      </p:sp>
    </p:spTree>
    <p:extLst>
      <p:ext uri="{BB962C8B-B14F-4D97-AF65-F5344CB8AC3E}">
        <p14:creationId xmlns:p14="http://schemas.microsoft.com/office/powerpoint/2010/main" val="405123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Here we shows the distribution of localized span length. While most spans are less than 10 seconds, the largest spans are up to 20 seconds.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The average span length is 7.2 seconds, which is short compared to the average length of the full video, which 61.5 seconds. </a:t>
            </a:r>
            <a:endParaRPr lang="en-US"/>
          </a:p>
          <a:p>
            <a:endParaRPr lang="en-US"/>
          </a:p>
          <a:p>
            <a:endParaRPr lang="en-US"/>
          </a:p>
        </p:txBody>
      </p:sp>
    </p:spTree>
    <p:extLst>
      <p:ext uri="{BB962C8B-B14F-4D97-AF65-F5344CB8AC3E}">
        <p14:creationId xmlns:p14="http://schemas.microsoft.com/office/powerpoint/2010/main" val="16911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With its diverse annotations, TVQA+ supports three tasks. The first is questions answering, [CLICK ]where we ask a model to select an answer given a video and a question with 5  candidate answers.</a:t>
            </a:r>
          </a:p>
        </p:txBody>
      </p:sp>
    </p:spTree>
    <p:extLst>
      <p:ext uri="{BB962C8B-B14F-4D97-AF65-F5344CB8AC3E}">
        <p14:creationId xmlns:p14="http://schemas.microsoft.com/office/powerpoint/2010/main" val="337634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The 2</a:t>
            </a:r>
            <a:r>
              <a:rPr lang="en-US" sz="1100" b="0" i="0" u="none" strike="noStrike" cap="none" baseline="30000">
                <a:solidFill>
                  <a:srgbClr val="000000"/>
                </a:solidFill>
                <a:effectLst/>
                <a:latin typeface="Arial"/>
                <a:cs typeface="Arial"/>
                <a:sym typeface="Arial"/>
              </a:rPr>
              <a:t>nd</a:t>
            </a:r>
            <a:r>
              <a:rPr lang="en-US" sz="1100" b="0" i="0" u="none" strike="noStrike" cap="none">
                <a:solidFill>
                  <a:srgbClr val="000000"/>
                </a:solidFill>
                <a:effectLst/>
                <a:latin typeface="Arial"/>
                <a:cs typeface="Arial"/>
                <a:sym typeface="Arial"/>
              </a:rPr>
              <a:t> tasks is Tempioral localization, where we require the model to correctly localize the clip that is revelant to a given natural language question.</a:t>
            </a:r>
          </a:p>
          <a:p>
            <a:endParaRPr lang="en-US"/>
          </a:p>
        </p:txBody>
      </p:sp>
    </p:spTree>
    <p:extLst>
      <p:ext uri="{BB962C8B-B14F-4D97-AF65-F5344CB8AC3E}">
        <p14:creationId xmlns:p14="http://schemas.microsoft.com/office/powerpoint/2010/main" val="147186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The 3</a:t>
            </a:r>
            <a:r>
              <a:rPr lang="en-US" sz="1100" b="0" i="0" u="none" strike="noStrike" cap="none" baseline="30000">
                <a:solidFill>
                  <a:srgbClr val="000000"/>
                </a:solidFill>
                <a:effectLst/>
                <a:latin typeface="Arial"/>
                <a:cs typeface="Arial"/>
                <a:sym typeface="Arial"/>
              </a:rPr>
              <a:t>rd</a:t>
            </a:r>
            <a:r>
              <a:rPr lang="en-US" sz="1100" b="0" i="0" u="none" strike="noStrike" cap="none">
                <a:solidFill>
                  <a:srgbClr val="000000"/>
                </a:solidFill>
                <a:effectLst/>
                <a:latin typeface="Arial"/>
                <a:cs typeface="Arial"/>
                <a:sym typeface="Arial"/>
              </a:rPr>
              <a:t> task is object grounding, where we aim to correctly localize the objects and people in the questions and the correct answers.</a:t>
            </a:r>
          </a:p>
          <a:p>
            <a:endParaRPr lang="en-US"/>
          </a:p>
        </p:txBody>
      </p:sp>
    </p:spTree>
    <p:extLst>
      <p:ext uri="{BB962C8B-B14F-4D97-AF65-F5344CB8AC3E}">
        <p14:creationId xmlns:p14="http://schemas.microsoft.com/office/powerpoint/2010/main" val="3479591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To jointly perform these 3 tasks, we propose STAGE: spatio-temporal answerer with grounded evidence.</a:t>
            </a:r>
          </a:p>
          <a:p>
            <a:r>
              <a:rPr lang="en-US" sz="1100" b="0" i="0" u="none" strike="noStrike" cap="none">
                <a:solidFill>
                  <a:srgbClr val="000000"/>
                </a:solidFill>
                <a:effectLst/>
                <a:latin typeface="Arial"/>
                <a:cs typeface="Arial"/>
                <a:sym typeface="Arial"/>
              </a:rPr>
              <a:t>[CLICK] We first describe our input embedding layers.</a:t>
            </a:r>
            <a:endParaRPr lang="en-US"/>
          </a:p>
        </p:txBody>
      </p:sp>
    </p:spTree>
    <p:extLst>
      <p:ext uri="{BB962C8B-B14F-4D97-AF65-F5344CB8AC3E}">
        <p14:creationId xmlns:p14="http://schemas.microsoft.com/office/powerpoint/2010/main" val="258341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We extract detection region features with Faster R-CNN for video and extract BERT text features for questions, answers and subtitles, they are then contextualized wth a Conv encoder.</a:t>
            </a:r>
          </a:p>
          <a:p>
            <a:r>
              <a:rPr lang="en-US" sz="1100" b="0" i="0" u="none" strike="noStrike" cap="none">
                <a:solidFill>
                  <a:srgbClr val="000000"/>
                </a:solidFill>
                <a:effectLst/>
                <a:latin typeface="Arial"/>
                <a:cs typeface="Arial"/>
                <a:sym typeface="Arial"/>
              </a:rPr>
              <a:t>Specifically, …</a:t>
            </a:r>
            <a:endParaRPr lang="en-US"/>
          </a:p>
        </p:txBody>
      </p:sp>
    </p:spTree>
    <p:extLst>
      <p:ext uri="{BB962C8B-B14F-4D97-AF65-F5344CB8AC3E}">
        <p14:creationId xmlns:p14="http://schemas.microsoft.com/office/powerpoint/2010/main" val="159313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Specifically, we extact detection region features at 0.5 FPS</a:t>
            </a:r>
          </a:p>
          <a:p>
            <a:endParaRPr lang="en-US"/>
          </a:p>
        </p:txBody>
      </p:sp>
    </p:spTree>
    <p:extLst>
      <p:ext uri="{BB962C8B-B14F-4D97-AF65-F5344CB8AC3E}">
        <p14:creationId xmlns:p14="http://schemas.microsoft.com/office/powerpoint/2010/main" val="3417676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We have witnessed great progress in recent years on image-based visual question answering (QA) tasks. </a:t>
            </a:r>
          </a:p>
          <a:p>
            <a:r>
              <a:rPr lang="en-US" sz="1100" b="0" i="0" u="none" strike="noStrike" cap="none">
                <a:solidFill>
                  <a:srgbClr val="000000"/>
                </a:solidFill>
                <a:effectLst/>
                <a:latin typeface="Arial"/>
                <a:ea typeface="Arial"/>
                <a:cs typeface="Arial"/>
                <a:sym typeface="Arial"/>
              </a:rPr>
              <a:t>One key to this success has been spatial attention where neural models learn to attend to relevant regions for predicting the correct answer. </a:t>
            </a:r>
          </a:p>
          <a:p>
            <a:r>
              <a:rPr lang="en-US" sz="1100" b="0" i="0" u="none" strike="noStrike" cap="none">
                <a:solidFill>
                  <a:srgbClr val="000000"/>
                </a:solidFill>
                <a:effectLst/>
                <a:latin typeface="Arial"/>
                <a:cs typeface="Arial"/>
                <a:sym typeface="Arial"/>
              </a:rPr>
              <a:t>In this VQA example, the model learns to automatically attends to regions that are relevant to kitchen when answering the question what room are they in.</a:t>
            </a:r>
            <a:endParaRPr lang="en-US"/>
          </a:p>
        </p:txBody>
      </p:sp>
    </p:spTree>
    <p:extLst>
      <p:ext uri="{BB962C8B-B14F-4D97-AF65-F5344CB8AC3E}">
        <p14:creationId xmlns:p14="http://schemas.microsoft.com/office/powerpoint/2010/main" val="58947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We align 2 neighboring subtitle sentences with each video frame, and extract contexualized token embeddings.</a:t>
            </a:r>
          </a:p>
        </p:txBody>
      </p:sp>
    </p:spTree>
    <p:extLst>
      <p:ext uri="{BB962C8B-B14F-4D97-AF65-F5344CB8AC3E}">
        <p14:creationId xmlns:p14="http://schemas.microsoft.com/office/powerpoint/2010/main" val="1195349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We concatenate a question and an answer as a hypothesis and extract BERT embeddings, also at token level.</a:t>
            </a:r>
          </a:p>
        </p:txBody>
      </p:sp>
    </p:spTree>
    <p:extLst>
      <p:ext uri="{BB962C8B-B14F-4D97-AF65-F5344CB8AC3E}">
        <p14:creationId xmlns:p14="http://schemas.microsoft.com/office/powerpoint/2010/main" val="1983531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Nextly, we compute matching scores from QA words w.r.t. each visual region or each subtitle word.</a:t>
            </a:r>
          </a:p>
          <a:p>
            <a:r>
              <a:rPr lang="en-US" sz="1100" b="0" i="0" u="none" strike="noStrike" cap="none">
                <a:solidFill>
                  <a:srgbClr val="000000"/>
                </a:solidFill>
                <a:effectLst/>
                <a:latin typeface="Arial"/>
                <a:cs typeface="Arial"/>
                <a:sym typeface="Arial"/>
              </a:rPr>
              <a:t>For example, for frame V_t, the matching scores are computed as the cosine similarity between the visual region embeddings and the QA word embeddings.</a:t>
            </a:r>
          </a:p>
          <a:p>
            <a:endParaRPr lang="en-US"/>
          </a:p>
        </p:txBody>
      </p:sp>
    </p:spTree>
    <p:extLst>
      <p:ext uri="{BB962C8B-B14F-4D97-AF65-F5344CB8AC3E}">
        <p14:creationId xmlns:p14="http://schemas.microsoft.com/office/powerpoint/2010/main" val="1744133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1100" b="0" i="0" u="none" strike="noStrike" cap="none">
                <a:solidFill>
                  <a:srgbClr val="000000"/>
                </a:solidFill>
                <a:effectLst/>
                <a:latin typeface="Arial"/>
                <a:cs typeface="Arial"/>
                <a:sym typeface="Arial"/>
              </a:rPr>
              <a:t>While the matching scores can be learnt with the remote QA supervision, as we have grounding annotations, we also apply </a:t>
            </a:r>
            <a:r>
              <a:rPr lang="en-US" sz="1100">
                <a:solidFill>
                  <a:schemeClr val="tx1"/>
                </a:solidFill>
                <a:latin typeface="Times New Roman" panose="02020603050405020304" pitchFamily="18" charset="0"/>
                <a:cs typeface="Times New Roman" panose="02020603050405020304" pitchFamily="18" charset="0"/>
              </a:rPr>
              <a:t>LogSumExp, a variant of the max-margin loss to encourage the positive word-region pairs to have higher scores than the negative pairs. </a:t>
            </a:r>
          </a:p>
          <a:p>
            <a:pPr marL="342900" indent="-342900">
              <a:buFont typeface="Arial" panose="020B0604020202020204" pitchFamily="34" charset="0"/>
              <a:buChar char="•"/>
            </a:pPr>
            <a:r>
              <a:rPr lang="en-US" sz="1100">
                <a:solidFill>
                  <a:schemeClr val="tx1"/>
                </a:solidFill>
                <a:latin typeface="Times New Roman" panose="02020603050405020304" pitchFamily="18" charset="0"/>
                <a:cs typeface="Times New Roman" panose="02020603050405020304" pitchFamily="18" charset="0"/>
              </a:rPr>
              <a:t>During inference, we directly take the regions with scores higher than a certain threshold as our object grounding prediction.</a:t>
            </a:r>
          </a:p>
          <a:p>
            <a:endParaRPr lang="en-US"/>
          </a:p>
        </p:txBody>
      </p:sp>
    </p:spTree>
    <p:extLst>
      <p:ext uri="{BB962C8B-B14F-4D97-AF65-F5344CB8AC3E}">
        <p14:creationId xmlns:p14="http://schemas.microsoft.com/office/powerpoint/2010/main" val="2415667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chemeClr val="tx1"/>
                </a:solidFill>
                <a:latin typeface="Times New Roman" panose="02020603050405020304" pitchFamily="18" charset="0"/>
                <a:cs typeface="Times New Roman" panose="02020603050405020304" pitchFamily="18" charset="0"/>
              </a:rPr>
              <a:t>With the matching scores, we compute the attended QA-aware video and subtitle representation and fuse them at frame-level.</a:t>
            </a:r>
          </a:p>
          <a:p>
            <a:endParaRPr lang="en-US"/>
          </a:p>
        </p:txBody>
      </p:sp>
    </p:spTree>
    <p:extLst>
      <p:ext uri="{BB962C8B-B14F-4D97-AF65-F5344CB8AC3E}">
        <p14:creationId xmlns:p14="http://schemas.microsoft.com/office/powerpoint/2010/main" val="355850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chemeClr val="tx1"/>
                    </a:solidFill>
                    <a:latin typeface="Times New Roman" panose="02020603050405020304" pitchFamily="18" charset="0"/>
                    <a:cs typeface="Times New Roman" panose="02020603050405020304" pitchFamily="18" charset="0"/>
                  </a:rPr>
                  <a:t>For span prediction, we produce start and end probabilities with two linear layers with softmax. We </a:t>
                </a:r>
              </a:p>
              <a:p>
                <a:r>
                  <a:rPr lang="en-US" sz="1100">
                    <a:solidFill>
                      <a:schemeClr val="tx1"/>
                    </a:solidFill>
                    <a:latin typeface="Times New Roman" panose="02020603050405020304" pitchFamily="18" charset="0"/>
                    <a:cs typeface="Times New Roman" panose="02020603050405020304" pitchFamily="18" charset="0"/>
                  </a:rPr>
                  <a:t>apply cross-entropy loss to encourage higher probabilities at the ground-truth start and end locations.</a:t>
                </a:r>
              </a:p>
              <a:p>
                <a:r>
                  <a:rPr lang="en-US" sz="1100">
                    <a:solidFill>
                      <a:schemeClr val="tx1"/>
                    </a:solidFill>
                    <a:latin typeface="Times New Roman" panose="02020603050405020304" pitchFamily="18" charset="0"/>
                    <a:cs typeface="Times New Roman" panose="02020603050405020304" pitchFamily="18" charset="0"/>
                  </a:rPr>
                  <a:t>At inference, we use the 𝑠𝑡𝑎𝑟𝑡 𝑎𝑛𝑑 𝑒𝑛𝑑 pair with the highest joint probability as our prediction.</a:t>
                </a:r>
              </a:p>
              <a:p>
                <a:endParaRPr lang="en-US" sz="1100">
                  <a:solidFill>
                    <a:schemeClr val="tx1"/>
                  </a:solidFill>
                  <a:latin typeface="Times New Roman" panose="02020603050405020304" pitchFamily="18" charset="0"/>
                  <a:cs typeface="Times New Roman" panose="02020603050405020304" pitchFamily="18" charset="0"/>
                </a:endParaRPr>
              </a:p>
            </p:txBody>
          </p:sp>
        </mc:Choice>
        <mc:Fallback xmlns="">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We next fuse </a:t>
                </a:r>
                <a:r>
                  <a:rPr lang="en-US" sz="1100" b="0" i="0" u="none" strike="noStrike" cap="none">
                    <a:solidFill>
                      <a:srgbClr val="000000"/>
                    </a:solidFill>
                    <a:effectLst/>
                    <a:latin typeface="Arial"/>
                    <a:ea typeface="Arial"/>
                    <a:cs typeface="Arial"/>
                    <a:sym typeface="Arial"/>
                  </a:rPr>
                  <a:t>the above two QA-aware video and subtitle representations are then fused together at frame-level.</a:t>
                </a:r>
                <a:endParaRPr lang="en-US"/>
              </a:p>
              <a:p>
                <a:r>
                  <a:rPr lang="en-US"/>
                  <a:t>At inference, </a:t>
                </a:r>
                <a:r>
                  <a:rPr lang="en-US" sz="1100">
                    <a:solidFill>
                      <a:schemeClr val="tx1"/>
                    </a:solidFill>
                    <a:latin typeface="Times New Roman" panose="02020603050405020304" pitchFamily="18" charset="0"/>
                    <a:cs typeface="Times New Roman" panose="02020603050405020304" pitchFamily="18" charset="0"/>
                  </a:rPr>
                  <a:t>we use the </a:t>
                </a:r>
                <a:r>
                  <a:rPr lang="en-US" sz="1100" b="0" i="0">
                    <a:solidFill>
                      <a:schemeClr val="tx1"/>
                    </a:solidFill>
                    <a:latin typeface="Cambria Math" panose="02040503050406030204" pitchFamily="18" charset="0"/>
                    <a:cs typeface="Times New Roman" panose="02020603050405020304" pitchFamily="18" charset="0"/>
                  </a:rPr>
                  <a:t>[𝑠𝑡, 𝑒𝑑], 𝑠𝑡≤𝑒𝑑</a:t>
                </a:r>
                <a:r>
                  <a:rPr lang="en-US" sz="1100">
                    <a:solidFill>
                      <a:schemeClr val="tx1"/>
                    </a:solidFill>
                    <a:latin typeface="Times New Roman" panose="02020603050405020304" pitchFamily="18" charset="0"/>
                    <a:cs typeface="Times New Roman" panose="02020603050405020304" pitchFamily="18" charset="0"/>
                  </a:rPr>
                  <a:t> pair with the highest probability.</a:t>
                </a:r>
                <a:endParaRPr lang="en-US"/>
              </a:p>
            </p:txBody>
          </p:sp>
        </mc:Fallback>
      </mc:AlternateContent>
    </p:spTree>
    <p:extLst>
      <p:ext uri="{BB962C8B-B14F-4D97-AF65-F5344CB8AC3E}">
        <p14:creationId xmlns:p14="http://schemas.microsoft.com/office/powerpoint/2010/main" val="3350504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For</a:t>
                </a:r>
                <a:r>
                  <a:rPr lang="en-US" baseline="0"/>
                  <a:t> answer prediction</a:t>
                </a:r>
                <a:r>
                  <a:rPr lang="en-US"/>
                  <a:t>, </a:t>
                </a:r>
                <a:r>
                  <a:rPr lang="en-US" sz="1100">
                    <a:solidFill>
                      <a:schemeClr val="tx1"/>
                    </a:solidFill>
                    <a:latin typeface="Times New Roman" panose="02020603050405020304" pitchFamily="18" charset="0"/>
                    <a:cs typeface="Times New Roman" panose="02020603050405020304" pitchFamily="18" charset="0"/>
                  </a:rPr>
                  <a:t>we perform max-pooling at temporal axis for both the global features</a:t>
                </a:r>
                <a:r>
                  <a:rPr lang="en-US" sz="1100" baseline="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100" b="0" i="1">
                            <a:solidFill>
                              <a:schemeClr val="tx1"/>
                            </a:solidFill>
                            <a:latin typeface="Cambria Math" panose="02040503050406030204" pitchFamily="18" charset="0"/>
                            <a:cs typeface="Times New Roman" panose="02020603050405020304" pitchFamily="18" charset="0"/>
                          </a:rPr>
                        </m:ctrlPr>
                      </m:sSubPr>
                      <m:e>
                        <m:r>
                          <a:rPr lang="en-US" sz="1100" b="0" i="1">
                            <a:solidFill>
                              <a:schemeClr val="tx1"/>
                            </a:solidFill>
                            <a:latin typeface="Cambria Math" panose="02040503050406030204" pitchFamily="18" charset="0"/>
                            <a:cs typeface="Times New Roman" panose="02020603050405020304" pitchFamily="18" charset="0"/>
                          </a:rPr>
                          <m:t>𝐴</m:t>
                        </m:r>
                      </m:e>
                      <m:sub>
                        <m:r>
                          <a:rPr lang="en-US" sz="1100" b="0" i="1">
                            <a:solidFill>
                              <a:schemeClr val="tx1"/>
                            </a:solidFill>
                            <a:latin typeface="Cambria Math" panose="02040503050406030204" pitchFamily="18" charset="0"/>
                            <a:cs typeface="Times New Roman" panose="02020603050405020304" pitchFamily="18" charset="0"/>
                          </a:rPr>
                          <m:t>𝑘</m:t>
                        </m:r>
                      </m:sub>
                    </m:sSub>
                  </m:oMath>
                </a14:m>
                <a:r>
                  <a:rPr lang="en-US" sz="1100">
                    <a:solidFill>
                      <a:schemeClr val="tx1"/>
                    </a:solidFill>
                    <a:latin typeface="Times New Roman" panose="02020603050405020304" pitchFamily="18" charset="0"/>
                    <a:cs typeface="Times New Roman" panose="02020603050405020304" pitchFamily="18" charset="0"/>
                  </a:rPr>
                  <a:t> and the local features from predicted </a:t>
                </a:r>
              </a:p>
              <a:p>
                <a:r>
                  <a:rPr lang="en-US" sz="1100">
                    <a:solidFill>
                      <a:schemeClr val="tx1"/>
                    </a:solidFill>
                    <a:latin typeface="Times New Roman" panose="02020603050405020304" pitchFamily="18" charset="0"/>
                    <a:cs typeface="Times New Roman" panose="02020603050405020304" pitchFamily="18" charset="0"/>
                  </a:rPr>
                  <a:t>span </a:t>
                </a:r>
                <a14:m>
                  <m:oMath xmlns:m="http://schemas.openxmlformats.org/officeDocument/2006/math">
                    <m:sSub>
                      <m:sSubPr>
                        <m:ctrlPr>
                          <a:rPr lang="en-US" sz="1100" i="1">
                            <a:solidFill>
                              <a:schemeClr val="tx1"/>
                            </a:solidFill>
                            <a:latin typeface="Cambria Math" panose="02040503050406030204" pitchFamily="18" charset="0"/>
                            <a:cs typeface="Times New Roman" panose="02020603050405020304" pitchFamily="18" charset="0"/>
                          </a:rPr>
                        </m:ctrlPr>
                      </m:sSubPr>
                      <m:e>
                        <m:r>
                          <a:rPr lang="en-US" sz="1100" i="1">
                            <a:solidFill>
                              <a:schemeClr val="tx1"/>
                            </a:solidFill>
                            <a:latin typeface="Cambria Math" panose="02040503050406030204" pitchFamily="18" charset="0"/>
                            <a:cs typeface="Times New Roman" panose="02020603050405020304" pitchFamily="18" charset="0"/>
                          </a:rPr>
                          <m:t>𝐴</m:t>
                        </m:r>
                      </m:e>
                      <m:sub>
                        <m:r>
                          <a:rPr lang="en-US" sz="1100" i="1">
                            <a:solidFill>
                              <a:schemeClr val="tx1"/>
                            </a:solidFill>
                            <a:latin typeface="Cambria Math" panose="02040503050406030204" pitchFamily="18" charset="0"/>
                            <a:cs typeface="Times New Roman" panose="02020603050405020304" pitchFamily="18" charset="0"/>
                          </a:rPr>
                          <m:t>𝑘</m:t>
                        </m:r>
                      </m:sub>
                    </m:sSub>
                    <m:r>
                      <a:rPr lang="en-US" sz="1100" b="0" i="1">
                        <a:solidFill>
                          <a:schemeClr val="tx1"/>
                        </a:solidFill>
                        <a:latin typeface="Cambria Math" panose="02040503050406030204" pitchFamily="18" charset="0"/>
                        <a:cs typeface="Times New Roman" panose="02020603050405020304" pitchFamily="18" charset="0"/>
                      </a:rPr>
                      <m:t>[</m:t>
                    </m:r>
                    <m:r>
                      <a:rPr lang="en-US" sz="1100" b="0" i="1">
                        <a:solidFill>
                          <a:schemeClr val="tx1"/>
                        </a:solidFill>
                        <a:latin typeface="Cambria Math" panose="02040503050406030204" pitchFamily="18" charset="0"/>
                        <a:cs typeface="Times New Roman" panose="02020603050405020304" pitchFamily="18" charset="0"/>
                      </a:rPr>
                      <m:t>𝑠𝑡</m:t>
                    </m:r>
                    <m:r>
                      <a:rPr lang="en-US" sz="1100" b="0" i="1">
                        <a:solidFill>
                          <a:schemeClr val="tx1"/>
                        </a:solidFill>
                        <a:latin typeface="Cambria Math" panose="02040503050406030204" pitchFamily="18" charset="0"/>
                        <a:cs typeface="Times New Roman" panose="02020603050405020304" pitchFamily="18" charset="0"/>
                      </a:rPr>
                      <m:t> :</m:t>
                    </m:r>
                    <m:r>
                      <a:rPr lang="en-US" sz="1100" b="0" i="1">
                        <a:solidFill>
                          <a:schemeClr val="tx1"/>
                        </a:solidFill>
                        <a:latin typeface="Cambria Math" panose="02040503050406030204" pitchFamily="18" charset="0"/>
                        <a:cs typeface="Times New Roman" panose="02020603050405020304" pitchFamily="18" charset="0"/>
                      </a:rPr>
                      <m:t>𝑒𝑑</m:t>
                    </m:r>
                    <m:r>
                      <a:rPr lang="en-US" sz="1100" b="0" i="1">
                        <a:solidFill>
                          <a:schemeClr val="tx1"/>
                        </a:solidFill>
                        <a:latin typeface="Cambria Math" panose="02040503050406030204" pitchFamily="18" charset="0"/>
                        <a:cs typeface="Times New Roman" panose="02020603050405020304" pitchFamily="18" charset="0"/>
                      </a:rPr>
                      <m:t>+1]</m:t>
                    </m:r>
                  </m:oMath>
                </a14:m>
                <a:r>
                  <a:rPr lang="en-US" sz="1100">
                    <a:solidFill>
                      <a:schemeClr val="tx1"/>
                    </a:solidFill>
                    <a:latin typeface="Times New Roman" panose="02020603050405020304" pitchFamily="18" charset="0"/>
                    <a:cs typeface="Times New Roman" panose="02020603050405020304" pitchFamily="18" charset="0"/>
                  </a:rPr>
                  <a:t>, these two pooled representations are concatenated and fed into a linear layer for answer prediction. </a:t>
                </a:r>
              </a:p>
              <a:p>
                <a:r>
                  <a:rPr lang="en-US" sz="1100">
                    <a:solidFill>
                      <a:schemeClr val="tx1"/>
                    </a:solidFill>
                    <a:latin typeface="Times New Roman" panose="02020603050405020304" pitchFamily="18" charset="0"/>
                    <a:cs typeface="Times New Roman" panose="02020603050405020304" pitchFamily="18" charset="0"/>
                  </a:rPr>
                  <a:t>The local features are added here as they are believed to contain more question relevant information.</a:t>
                </a:r>
              </a:p>
              <a:p>
                <a:r>
                  <a:rPr lang="en-US" sz="1100">
                    <a:solidFill>
                      <a:schemeClr val="tx1"/>
                    </a:solidFill>
                    <a:latin typeface="Times New Roman" panose="02020603050405020304" pitchFamily="18" charset="0"/>
                    <a:cs typeface="Times New Roman" panose="02020603050405020304" pitchFamily="18" charset="0"/>
                  </a:rPr>
                  <a:t>We then use cross-entropy loss for training.</a:t>
                </a:r>
                <a:endParaRPr lang="en-US"/>
              </a:p>
            </p:txBody>
          </p:sp>
        </mc:Choice>
        <mc:Fallback xmlns="">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Nextly, </a:t>
                </a:r>
                <a:r>
                  <a:rPr lang="en-US" sz="1100">
                    <a:solidFill>
                      <a:schemeClr val="tx1"/>
                    </a:solidFill>
                    <a:latin typeface="Times New Roman" panose="02020603050405020304" pitchFamily="18" charset="0"/>
                    <a:cs typeface="Times New Roman" panose="02020603050405020304" pitchFamily="18" charset="0"/>
                  </a:rPr>
                  <a:t>we perform max-pooling at temporal axis for both the global features</a:t>
                </a:r>
                <a:r>
                  <a:rPr lang="en-US" sz="1100" baseline="0">
                    <a:solidFill>
                      <a:schemeClr val="tx1"/>
                    </a:solidFill>
                    <a:latin typeface="Times New Roman" panose="02020603050405020304" pitchFamily="18" charset="0"/>
                    <a:cs typeface="Times New Roman" panose="02020603050405020304" pitchFamily="18" charset="0"/>
                  </a:rPr>
                  <a:t> </a:t>
                </a:r>
                <a:r>
                  <a:rPr lang="en-US" sz="1100" b="0" i="0">
                    <a:solidFill>
                      <a:schemeClr val="tx1"/>
                    </a:solidFill>
                    <a:latin typeface="Cambria Math" panose="02040503050406030204" pitchFamily="18" charset="0"/>
                    <a:cs typeface="Times New Roman" panose="02020603050405020304" pitchFamily="18" charset="0"/>
                  </a:rPr>
                  <a:t>𝐴_𝑘</a:t>
                </a:r>
                <a:r>
                  <a:rPr lang="en-US" sz="1100">
                    <a:solidFill>
                      <a:schemeClr val="tx1"/>
                    </a:solidFill>
                    <a:latin typeface="Times New Roman" panose="02020603050405020304" pitchFamily="18" charset="0"/>
                    <a:cs typeface="Times New Roman" panose="02020603050405020304" pitchFamily="18" charset="0"/>
                  </a:rPr>
                  <a:t> and the local features from predicted </a:t>
                </a:r>
              </a:p>
              <a:p>
                <a:r>
                  <a:rPr lang="en-US" sz="1100">
                    <a:solidFill>
                      <a:schemeClr val="tx1"/>
                    </a:solidFill>
                    <a:latin typeface="Times New Roman" panose="02020603050405020304" pitchFamily="18" charset="0"/>
                    <a:cs typeface="Times New Roman" panose="02020603050405020304" pitchFamily="18" charset="0"/>
                  </a:rPr>
                  <a:t>span </a:t>
                </a:r>
                <a:r>
                  <a:rPr lang="en-US" sz="1100" i="0">
                    <a:solidFill>
                      <a:schemeClr val="tx1"/>
                    </a:solidFill>
                    <a:latin typeface="Cambria Math" panose="02040503050406030204" pitchFamily="18" charset="0"/>
                    <a:cs typeface="Times New Roman" panose="02020603050405020304" pitchFamily="18" charset="0"/>
                  </a:rPr>
                  <a:t>𝐴_𝑘</a:t>
                </a:r>
                <a:r>
                  <a:rPr lang="en-US" sz="1100" b="0" i="0">
                    <a:solidFill>
                      <a:schemeClr val="tx1"/>
                    </a:solidFill>
                    <a:latin typeface="Cambria Math" panose="02040503050406030204" pitchFamily="18" charset="0"/>
                    <a:cs typeface="Times New Roman" panose="02020603050405020304" pitchFamily="18" charset="0"/>
                  </a:rPr>
                  <a:t> [𝑠𝑡 :𝑒𝑑+1]</a:t>
                </a:r>
                <a:r>
                  <a:rPr lang="en-US" sz="1100">
                    <a:solidFill>
                      <a:schemeClr val="tx1"/>
                    </a:solidFill>
                    <a:latin typeface="Times New Roman" panose="02020603050405020304" pitchFamily="18" charset="0"/>
                    <a:cs typeface="Times New Roman" panose="02020603050405020304" pitchFamily="18" charset="0"/>
                  </a:rPr>
                  <a:t>, these two pooled representations are concatenated and fed into </a:t>
                </a:r>
              </a:p>
              <a:p>
                <a:r>
                  <a:rPr lang="en-US" sz="1100">
                    <a:solidFill>
                      <a:schemeClr val="tx1"/>
                    </a:solidFill>
                    <a:latin typeface="Times New Roman" panose="02020603050405020304" pitchFamily="18" charset="0"/>
                    <a:cs typeface="Times New Roman" panose="02020603050405020304" pitchFamily="18" charset="0"/>
                  </a:rPr>
                  <a:t>a linear layer for answer prediction. The local features are added here as they are believed to contain more question relevant information.</a:t>
                </a:r>
              </a:p>
              <a:p>
                <a:endParaRPr lang="en-US"/>
              </a:p>
            </p:txBody>
          </p:sp>
        </mc:Fallback>
      </mc:AlternateContent>
    </p:spTree>
    <p:extLst>
      <p:ext uri="{BB962C8B-B14F-4D97-AF65-F5344CB8AC3E}">
        <p14:creationId xmlns:p14="http://schemas.microsoft.com/office/powerpoint/2010/main" val="73869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Our overall objective is a weighted combination of the the three objectives, including answering prediction, grounding and span prediction.</a:t>
                </a:r>
              </a:p>
            </p:txBody>
          </p:sp>
        </mc:Choice>
        <mc:Fallback xmlns="">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Nextly, </a:t>
                </a:r>
                <a:r>
                  <a:rPr lang="en-US" sz="1100">
                    <a:solidFill>
                      <a:schemeClr val="tx1"/>
                    </a:solidFill>
                    <a:latin typeface="Times New Roman" panose="02020603050405020304" pitchFamily="18" charset="0"/>
                    <a:cs typeface="Times New Roman" panose="02020603050405020304" pitchFamily="18" charset="0"/>
                  </a:rPr>
                  <a:t>we perform max-pooling at temporal axis for both the final embedding </a:t>
                </a:r>
                <a:r>
                  <a:rPr lang="en-US" sz="1100" b="0" i="0">
                    <a:solidFill>
                      <a:schemeClr val="tx1"/>
                    </a:solidFill>
                    <a:latin typeface="Cambria Math" panose="02040503050406030204" pitchFamily="18" charset="0"/>
                    <a:cs typeface="Times New Roman" panose="02020603050405020304" pitchFamily="18" charset="0"/>
                  </a:rPr>
                  <a:t>𝐴_𝑘</a:t>
                </a:r>
                <a:r>
                  <a:rPr lang="en-US" sz="1100">
                    <a:solidFill>
                      <a:schemeClr val="tx1"/>
                    </a:solidFill>
                    <a:latin typeface="Times New Roman" panose="02020603050405020304" pitchFamily="18" charset="0"/>
                    <a:cs typeface="Times New Roman" panose="02020603050405020304" pitchFamily="18" charset="0"/>
                  </a:rPr>
                  <a:t> and the predicted </a:t>
                </a:r>
              </a:p>
              <a:p>
                <a:r>
                  <a:rPr lang="en-US" sz="1100">
                    <a:solidFill>
                      <a:schemeClr val="tx1"/>
                    </a:solidFill>
                    <a:latin typeface="Times New Roman" panose="02020603050405020304" pitchFamily="18" charset="0"/>
                    <a:cs typeface="Times New Roman" panose="02020603050405020304" pitchFamily="18" charset="0"/>
                  </a:rPr>
                  <a:t>span regions </a:t>
                </a:r>
                <a:r>
                  <a:rPr lang="en-US" sz="1100" i="0">
                    <a:solidFill>
                      <a:schemeClr val="tx1"/>
                    </a:solidFill>
                    <a:latin typeface="Cambria Math" panose="02040503050406030204" pitchFamily="18" charset="0"/>
                    <a:cs typeface="Times New Roman" panose="02020603050405020304" pitchFamily="18" charset="0"/>
                  </a:rPr>
                  <a:t>𝐴_𝑘</a:t>
                </a:r>
                <a:r>
                  <a:rPr lang="en-US" sz="1100" b="0" i="0">
                    <a:solidFill>
                      <a:schemeClr val="tx1"/>
                    </a:solidFill>
                    <a:latin typeface="Cambria Math" panose="02040503050406030204" pitchFamily="18" charset="0"/>
                    <a:cs typeface="Times New Roman" panose="02020603050405020304" pitchFamily="18" charset="0"/>
                  </a:rPr>
                  <a:t> [𝑠𝑡 :𝑒𝑑+1]</a:t>
                </a:r>
                <a:r>
                  <a:rPr lang="en-US" sz="1100">
                    <a:solidFill>
                      <a:schemeClr val="tx1"/>
                    </a:solidFill>
                    <a:latin typeface="Times New Roman" panose="02020603050405020304" pitchFamily="18" charset="0"/>
                    <a:cs typeface="Times New Roman" panose="02020603050405020304" pitchFamily="18" charset="0"/>
                  </a:rPr>
                  <a:t>, these two pooled representations are concatenated and fed into </a:t>
                </a:r>
              </a:p>
              <a:p>
                <a:r>
                  <a:rPr lang="en-US" sz="1100">
                    <a:solidFill>
                      <a:schemeClr val="tx1"/>
                    </a:solidFill>
                    <a:latin typeface="Times New Roman" panose="02020603050405020304" pitchFamily="18" charset="0"/>
                    <a:cs typeface="Times New Roman" panose="02020603050405020304" pitchFamily="18" charset="0"/>
                  </a:rPr>
                  <a:t>a linear for answer prediction.</a:t>
                </a:r>
              </a:p>
              <a:p>
                <a:endParaRPr lang="en-US"/>
              </a:p>
            </p:txBody>
          </p:sp>
        </mc:Fallback>
      </mc:AlternateContent>
    </p:spTree>
    <p:extLst>
      <p:ext uri="{BB962C8B-B14F-4D97-AF65-F5344CB8AC3E}">
        <p14:creationId xmlns:p14="http://schemas.microsoft.com/office/powerpoint/2010/main" val="365067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To measure QA performance, we use classification accuracy (QA Acc.). </a:t>
                </a:r>
              </a:p>
              <a:p>
                <a:r>
                  <a:rPr lang="en-US" sz="1100" b="0" i="0" u="none" strike="noStrike" cap="none">
                    <a:solidFill>
                      <a:srgbClr val="000000"/>
                    </a:solidFill>
                    <a:effectLst/>
                    <a:latin typeface="Arial"/>
                    <a:ea typeface="Arial"/>
                    <a:cs typeface="Arial"/>
                    <a:sym typeface="Arial"/>
                  </a:rPr>
                  <a:t>[CLICK] We evaluate </a:t>
                </a:r>
                <a:r>
                  <a:rPr lang="en-US" sz="1100" b="0" i="1" u="none" strike="noStrike" cap="none">
                    <a:solidFill>
                      <a:srgbClr val="000000"/>
                    </a:solidFill>
                    <a:effectLst/>
                    <a:latin typeface="Arial"/>
                    <a:ea typeface="Arial"/>
                    <a:cs typeface="Arial"/>
                    <a:sym typeface="Arial"/>
                  </a:rPr>
                  <a:t>span prediction </a:t>
                </a:r>
                <a:r>
                  <a:rPr lang="en-US" sz="1100" b="0" i="0" u="none" strike="noStrike" cap="none">
                    <a:solidFill>
                      <a:srgbClr val="000000"/>
                    </a:solidFill>
                    <a:effectLst/>
                    <a:latin typeface="Arial"/>
                    <a:ea typeface="Arial"/>
                    <a:cs typeface="Arial"/>
                    <a:sym typeface="Arial"/>
                  </a:rPr>
                  <a:t>using temporal mean Intersection-over-Union following previous work on language-guided video moment retrieval.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 Additionally, we propose Answer-Span joint Accuracy (ASA), that jointly evaluates both answer prediction and span prediction.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For this metric, we define a prediction to be correct if the predicted span has an IoU ≥ 0.5 with the GT span, provided that the answer prediction is correct.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[CLICK] Finally, to evaluate </a:t>
                </a:r>
                <a:r>
                  <a:rPr lang="en-US" sz="1100" b="0" i="1" u="none" strike="noStrike" cap="none">
                    <a:solidFill>
                      <a:srgbClr val="000000"/>
                    </a:solidFill>
                    <a:effectLst/>
                    <a:latin typeface="Arial"/>
                    <a:ea typeface="Arial"/>
                    <a:cs typeface="Arial"/>
                    <a:sym typeface="Arial"/>
                  </a:rPr>
                  <a:t>object grounding </a:t>
                </a:r>
                <a:r>
                  <a:rPr lang="en-US" sz="1100" b="0" i="0" u="none" strike="noStrike" cap="none">
                    <a:solidFill>
                      <a:srgbClr val="000000"/>
                    </a:solidFill>
                    <a:effectLst/>
                    <a:latin typeface="Arial"/>
                    <a:ea typeface="Arial"/>
                    <a:cs typeface="Arial"/>
                    <a:sym typeface="Arial"/>
                  </a:rPr>
                  <a:t>performance, we use mean Average Precision at IoU = 0.5</a:t>
                </a:r>
                <a:endParaRPr lang="en-US"/>
              </a:p>
              <a:p>
                <a:endParaRPr lang="en-US" sz="1100" b="0" i="0" u="none" strike="noStrike" cap="none">
                  <a:solidFill>
                    <a:srgbClr val="000000"/>
                  </a:solidFill>
                  <a:effectLst/>
                  <a:latin typeface="Arial"/>
                  <a:ea typeface="Arial"/>
                  <a:cs typeface="Arial"/>
                  <a:sym typeface="Arial"/>
                </a:endParaRPr>
              </a:p>
              <a:p>
                <a:endParaRPr lang="en-US"/>
              </a:p>
            </p:txBody>
          </p:sp>
        </mc:Choice>
        <mc:Fallback xmlns="">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Nextly, </a:t>
                </a:r>
                <a:r>
                  <a:rPr lang="en-US" sz="1100">
                    <a:solidFill>
                      <a:schemeClr val="tx1"/>
                    </a:solidFill>
                    <a:latin typeface="Times New Roman" panose="02020603050405020304" pitchFamily="18" charset="0"/>
                    <a:cs typeface="Times New Roman" panose="02020603050405020304" pitchFamily="18" charset="0"/>
                  </a:rPr>
                  <a:t>we perform max-pooling at temporal axis for both the final embedding </a:t>
                </a:r>
                <a:r>
                  <a:rPr lang="en-US" sz="1100" b="0" i="0">
                    <a:solidFill>
                      <a:schemeClr val="tx1"/>
                    </a:solidFill>
                    <a:latin typeface="Cambria Math" panose="02040503050406030204" pitchFamily="18" charset="0"/>
                    <a:cs typeface="Times New Roman" panose="02020603050405020304" pitchFamily="18" charset="0"/>
                  </a:rPr>
                  <a:t>𝐴_𝑘</a:t>
                </a:r>
                <a:r>
                  <a:rPr lang="en-US" sz="1100">
                    <a:solidFill>
                      <a:schemeClr val="tx1"/>
                    </a:solidFill>
                    <a:latin typeface="Times New Roman" panose="02020603050405020304" pitchFamily="18" charset="0"/>
                    <a:cs typeface="Times New Roman" panose="02020603050405020304" pitchFamily="18" charset="0"/>
                  </a:rPr>
                  <a:t> and the predicted </a:t>
                </a:r>
              </a:p>
              <a:p>
                <a:r>
                  <a:rPr lang="en-US" sz="1100">
                    <a:solidFill>
                      <a:schemeClr val="tx1"/>
                    </a:solidFill>
                    <a:latin typeface="Times New Roman" panose="02020603050405020304" pitchFamily="18" charset="0"/>
                    <a:cs typeface="Times New Roman" panose="02020603050405020304" pitchFamily="18" charset="0"/>
                  </a:rPr>
                  <a:t>span regions </a:t>
                </a:r>
                <a:r>
                  <a:rPr lang="en-US" sz="1100" i="0">
                    <a:solidFill>
                      <a:schemeClr val="tx1"/>
                    </a:solidFill>
                    <a:latin typeface="Cambria Math" panose="02040503050406030204" pitchFamily="18" charset="0"/>
                    <a:cs typeface="Times New Roman" panose="02020603050405020304" pitchFamily="18" charset="0"/>
                  </a:rPr>
                  <a:t>𝐴_𝑘</a:t>
                </a:r>
                <a:r>
                  <a:rPr lang="en-US" sz="1100" b="0" i="0">
                    <a:solidFill>
                      <a:schemeClr val="tx1"/>
                    </a:solidFill>
                    <a:latin typeface="Cambria Math" panose="02040503050406030204" pitchFamily="18" charset="0"/>
                    <a:cs typeface="Times New Roman" panose="02020603050405020304" pitchFamily="18" charset="0"/>
                  </a:rPr>
                  <a:t> [𝑠𝑡 :𝑒𝑑+1]</a:t>
                </a:r>
                <a:r>
                  <a:rPr lang="en-US" sz="1100">
                    <a:solidFill>
                      <a:schemeClr val="tx1"/>
                    </a:solidFill>
                    <a:latin typeface="Times New Roman" panose="02020603050405020304" pitchFamily="18" charset="0"/>
                    <a:cs typeface="Times New Roman" panose="02020603050405020304" pitchFamily="18" charset="0"/>
                  </a:rPr>
                  <a:t>, these two pooled representations are concatenated and fed into </a:t>
                </a:r>
              </a:p>
              <a:p>
                <a:r>
                  <a:rPr lang="en-US" sz="1100">
                    <a:solidFill>
                      <a:schemeClr val="tx1"/>
                    </a:solidFill>
                    <a:latin typeface="Times New Roman" panose="02020603050405020304" pitchFamily="18" charset="0"/>
                    <a:cs typeface="Times New Roman" panose="02020603050405020304" pitchFamily="18" charset="0"/>
                  </a:rPr>
                  <a:t>a linear for answer prediction.</a:t>
                </a:r>
              </a:p>
              <a:p>
                <a:endParaRPr lang="en-US"/>
              </a:p>
            </p:txBody>
          </p:sp>
        </mc:Fallback>
      </mc:AlternateContent>
    </p:spTree>
    <p:extLst>
      <p:ext uri="{BB962C8B-B14F-4D97-AF65-F5344CB8AC3E}">
        <p14:creationId xmlns:p14="http://schemas.microsoft.com/office/powerpoint/2010/main" val="3727611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chemeClr val="tx1"/>
                </a:solidFill>
                <a:latin typeface="Times New Roman" panose="02020603050405020304" pitchFamily="18" charset="0"/>
                <a:cs typeface="Times New Roman" panose="02020603050405020304" pitchFamily="18" charset="0"/>
              </a:rPr>
              <a:t>In this table we compare STAGE with previous methods and also with two STAGE variants that use only video or subtitle as input.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[CLICK] We noticed that STAGE has higher QA Acc. than previous approaches and is able to perform 3 tasks at the same time.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[CLICK] And also, the model that uses both videos and subtitles have higher performance than the single modality models, showing both videos/subtitles are useful for the task.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[CLICK] However, our best model is still far below human performace, leaving large room for future improvement.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(The other models does not perform word-to-region attention, but rather whole question to region attention. It is also not clear how to generate temporal span prediction from a temporal attention scores.)</a:t>
            </a:r>
          </a:p>
          <a:p>
            <a:endParaRPr lang="en-US" sz="1100">
              <a:solidFill>
                <a:schemeClr val="tx1"/>
              </a:solidFill>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175008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Compared to image-based QA, there has been less progress on the performance of video-based QAs.</a:t>
            </a:r>
          </a:p>
          <a:p>
            <a:r>
              <a:rPr lang="en-US" sz="1100" b="0" i="0" u="none" strike="noStrike" cap="none">
                <a:solidFill>
                  <a:srgbClr val="000000"/>
                </a:solidFill>
                <a:effectLst/>
                <a:latin typeface="Arial"/>
                <a:ea typeface="Arial"/>
                <a:cs typeface="Arial"/>
                <a:sym typeface="Arial"/>
              </a:rPr>
              <a:t>One possible reason is that the attention techniques are harder to generalize due to the spatio and temporal nature of videos.</a:t>
            </a:r>
          </a:p>
          <a:p>
            <a:r>
              <a:rPr lang="en-US" sz="1100" b="0" i="0" u="none" strike="noStrike" cap="none">
                <a:solidFill>
                  <a:srgbClr val="000000"/>
                </a:solidFill>
                <a:effectLst/>
                <a:latin typeface="Arial"/>
                <a:ea typeface="Arial"/>
                <a:cs typeface="Arial"/>
                <a:sym typeface="Arial"/>
              </a:rPr>
              <a:t>Moreover, due to the high cost of annotation, most existing video QA datasets only contain QA pairs, without providing labels for the key clips or regions that are needed to answer the question.</a:t>
            </a:r>
          </a:p>
          <a:p>
            <a:r>
              <a:rPr lang="en-US" sz="1100" b="0" i="0" u="none" strike="noStrike" cap="none">
                <a:solidFill>
                  <a:srgbClr val="000000"/>
                </a:solidFill>
                <a:effectLst/>
                <a:latin typeface="Arial"/>
                <a:cs typeface="Arial"/>
                <a:sym typeface="Arial"/>
              </a:rPr>
              <a:t>[NEXT] Recent work..</a:t>
            </a:r>
            <a:endParaRPr lang="en-US"/>
          </a:p>
        </p:txBody>
      </p:sp>
    </p:spTree>
    <p:extLst>
      <p:ext uri="{BB962C8B-B14F-4D97-AF65-F5344CB8AC3E}">
        <p14:creationId xmlns:p14="http://schemas.microsoft.com/office/powerpoint/2010/main" val="2035540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In ablation study, we show that Adding Temporal and Spatial supervison is helpful for all the three tasks.</a:t>
            </a:r>
          </a:p>
          <a:p>
            <a:r>
              <a:rPr lang="en-US" sz="1100">
                <a:solidFill>
                  <a:schemeClr val="tx1"/>
                </a:solidFill>
                <a:latin typeface="Times New Roman" panose="02020603050405020304" pitchFamily="18" charset="0"/>
                <a:cs typeface="Times New Roman" panose="02020603050405020304" pitchFamily="18" charset="0"/>
              </a:rPr>
              <a:t>[CLICK]</a:t>
            </a:r>
          </a:p>
          <a:p>
            <a:r>
              <a:rPr lang="en-US" sz="1100">
                <a:solidFill>
                  <a:schemeClr val="tx1"/>
                </a:solidFill>
                <a:latin typeface="Times New Roman" panose="02020603050405020304" pitchFamily="18" charset="0"/>
                <a:cs typeface="Times New Roman" panose="02020603050405020304" pitchFamily="18" charset="0"/>
              </a:rPr>
              <a:t>For example, we obervse 4.6 point improvement in QA Acc. when we add both spatial and temporal supervision.</a:t>
            </a:r>
          </a:p>
          <a:p>
            <a:r>
              <a:rPr lang="en-US" sz="1100">
                <a:solidFill>
                  <a:schemeClr val="tx1"/>
                </a:solidFill>
                <a:latin typeface="Times New Roman" panose="02020603050405020304" pitchFamily="18" charset="0"/>
                <a:cs typeface="Times New Roman" panose="02020603050405020304" pitchFamily="18" charset="0"/>
              </a:rPr>
              <a:t>[CLICK] Adding local features, which are the features inside the predicted span are also useful.</a:t>
            </a:r>
          </a:p>
          <a:p>
            <a:r>
              <a:rPr lang="en-US" sz="1100">
                <a:solidFill>
                  <a:schemeClr val="tx1"/>
                </a:solidFill>
                <a:latin typeface="Times New Roman" panose="02020603050405020304" pitchFamily="18" charset="0"/>
                <a:cs typeface="Times New Roman" panose="02020603050405020304" pitchFamily="18" charset="0"/>
              </a:rPr>
              <a:t>[CLICK] When using ground-truth span, we see further improvement.</a:t>
            </a:r>
          </a:p>
        </p:txBody>
      </p:sp>
    </p:spTree>
    <p:extLst>
      <p:ext uri="{BB962C8B-B14F-4D97-AF65-F5344CB8AC3E}">
        <p14:creationId xmlns:p14="http://schemas.microsoft.com/office/powerpoint/2010/main" val="2100511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To show the effectivenss of STAGE, we also conducted experiments on the full TVQA dataset.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[CLICK] we observe that STAGE performs better than the best published results, around 3 point higher on test-public split.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[CLICK] This conclusion also holds true when we use GloVe feature for STAGE.</a:t>
            </a:r>
          </a:p>
        </p:txBody>
      </p:sp>
    </p:spTree>
    <p:extLst>
      <p:ext uri="{BB962C8B-B14F-4D97-AF65-F5344CB8AC3E}">
        <p14:creationId xmlns:p14="http://schemas.microsoft.com/office/powerpoint/2010/main" val="3379040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Here we show a correct prediction example from STAGE, notice how it is able to simultaneously localize temporal span [CLICK], ground object in the frames [CLICK],  and also answer the question [CLICK], .</a:t>
            </a:r>
          </a:p>
          <a:p>
            <a:r>
              <a:rPr lang="en-US"/>
              <a:t>For example, STAGE correctly localized the moment that Leonard said the premise is intriguing, and also spatially localized Leonard and the glasses he is wearing in the frame.</a:t>
            </a:r>
          </a:p>
          <a:p>
            <a:r>
              <a:rPr lang="en-US"/>
              <a:t>So the model could correctly answer the question with the answer that Leonard is wearing glasses.</a:t>
            </a:r>
          </a:p>
        </p:txBody>
      </p:sp>
    </p:spTree>
    <p:extLst>
      <p:ext uri="{BB962C8B-B14F-4D97-AF65-F5344CB8AC3E}">
        <p14:creationId xmlns:p14="http://schemas.microsoft.com/office/powerpoint/2010/main" val="3551839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Here we show another correct prediction example from STAGE, </a:t>
            </a:r>
          </a:p>
          <a:p>
            <a:r>
              <a:rPr lang="en-US"/>
              <a:t>While the model did not localize the temporal span perfectly,  it correctlt answers the question that Leonard is in the time machine when Sheldon walked into the living room at 2.</a:t>
            </a:r>
          </a:p>
        </p:txBody>
      </p:sp>
    </p:spTree>
    <p:extLst>
      <p:ext uri="{BB962C8B-B14F-4D97-AF65-F5344CB8AC3E}">
        <p14:creationId xmlns:p14="http://schemas.microsoft.com/office/powerpoint/2010/main" val="4061427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We also show a failure case, we see that STAGE is still able to correctly localize the span and localize some objects and people. </a:t>
            </a:r>
          </a:p>
          <a:p>
            <a:r>
              <a:rPr lang="en-US"/>
              <a:t>It fails probably due to the fact that the correct answer object mock lightsaber is too rare to see in the data, which makes it hard for the model to localize.</a:t>
            </a:r>
          </a:p>
        </p:txBody>
      </p:sp>
    </p:spTree>
    <p:extLst>
      <p:ext uri="{BB962C8B-B14F-4D97-AF65-F5344CB8AC3E}">
        <p14:creationId xmlns:p14="http://schemas.microsoft.com/office/powerpoint/2010/main" val="458928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Our dataset and code are publicly available at the following links. Thanks for your attention!</a:t>
            </a:r>
          </a:p>
        </p:txBody>
      </p:sp>
    </p:spTree>
    <p:extLst>
      <p:ext uri="{BB962C8B-B14F-4D97-AF65-F5344CB8AC3E}">
        <p14:creationId xmlns:p14="http://schemas.microsoft.com/office/powerpoint/2010/main" val="2165045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cs typeface="Arial"/>
                <a:sym typeface="Arial"/>
              </a:rPr>
              <a:t>Recent work, TVQA provides questions annotated with key clips, but spatial region annotation is still missing.</a:t>
            </a:r>
            <a:endParaRPr lang="en-US"/>
          </a:p>
        </p:txBody>
      </p:sp>
    </p:spTree>
    <p:extLst>
      <p:ext uri="{BB962C8B-B14F-4D97-AF65-F5344CB8AC3E}">
        <p14:creationId xmlns:p14="http://schemas.microsoft.com/office/powerpoint/2010/main" val="6354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To enable this line of research, we collect new joint spatio-temporal annotations for a subset of the TVQA dataset. Where we provide frame-level bounding box annotations for the objects and people in the questions and the correct answers.</a:t>
            </a:r>
            <a:endParaRPr lang="en-US"/>
          </a:p>
        </p:txBody>
      </p:sp>
    </p:spTree>
    <p:extLst>
      <p:ext uri="{BB962C8B-B14F-4D97-AF65-F5344CB8AC3E}">
        <p14:creationId xmlns:p14="http://schemas.microsoft.com/office/powerpoint/2010/main" val="257316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To obtain spatial bounding box annotations, we first identify visual concepts words in the questions and correct asnwers.</a:t>
            </a:r>
          </a:p>
          <a:p>
            <a:r>
              <a:rPr lang="en-US" sz="1100">
                <a:solidFill>
                  <a:schemeClr val="tx1"/>
                </a:solidFill>
                <a:latin typeface="Times New Roman" panose="02020603050405020304" pitchFamily="18" charset="0"/>
                <a:cs typeface="Times New Roman" panose="02020603050405020304" pitchFamily="18" charset="0"/>
              </a:rPr>
              <a:t>We use Stanford CoreNLP part-of-speech tagger to extract all nouns in the questions and correct answers, we then manually filter out frequent non-visual nouns (such as “time”). </a:t>
            </a:r>
            <a:endParaRPr lang="en-US"/>
          </a:p>
        </p:txBody>
      </p:sp>
    </p:spTree>
    <p:extLst>
      <p:ext uri="{BB962C8B-B14F-4D97-AF65-F5344CB8AC3E}">
        <p14:creationId xmlns:p14="http://schemas.microsoft.com/office/powerpoint/2010/main" val="415810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For the question What does Penny ask Sheldon when Sheldon is on his laptop? The correct answer is what is AFK. </a:t>
            </a:r>
          </a:p>
          <a:p>
            <a:r>
              <a:rPr lang="en-US" sz="1100" b="0" i="0" u="none" strike="noStrike" cap="none">
                <a:solidFill>
                  <a:srgbClr val="000000"/>
                </a:solidFill>
                <a:effectLst/>
                <a:latin typeface="Arial"/>
                <a:ea typeface="Arial"/>
                <a:cs typeface="Arial"/>
                <a:sym typeface="Arial"/>
              </a:rPr>
              <a:t>[Next] we first identify the nouns</a:t>
            </a:r>
            <a:endParaRPr lang="en-US"/>
          </a:p>
        </p:txBody>
      </p:sp>
    </p:spTree>
    <p:extLst>
      <p:ext uri="{BB962C8B-B14F-4D97-AF65-F5344CB8AC3E}">
        <p14:creationId xmlns:p14="http://schemas.microsoft.com/office/powerpoint/2010/main" val="216863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we first identify the nouns, Penny, Sheldon, laptop, and AFK. [CLICK]</a:t>
            </a:r>
          </a:p>
          <a:p>
            <a:r>
              <a:rPr lang="en-US" sz="1100" b="0" i="0" u="none" strike="noStrike" cap="none">
                <a:solidFill>
                  <a:srgbClr val="000000"/>
                </a:solidFill>
                <a:effectLst/>
                <a:latin typeface="Arial"/>
                <a:cs typeface="Arial"/>
                <a:sym typeface="Arial"/>
              </a:rPr>
              <a:t>And then remove non-visual nouns such as AFK in this example.</a:t>
            </a:r>
            <a:endParaRPr lang="en-US"/>
          </a:p>
        </p:txBody>
      </p:sp>
    </p:spTree>
    <p:extLst>
      <p:ext uri="{BB962C8B-B14F-4D97-AF65-F5344CB8AC3E}">
        <p14:creationId xmlns:p14="http://schemas.microsoft.com/office/powerpoint/2010/main" val="416248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99c6eac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99c6eac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Next, we associate the identified visual concepts with spatial bounding boxes.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Specifically, we sample </a:t>
            </a:r>
            <a:r>
              <a:rPr lang="en-US" sz="1100">
                <a:solidFill>
                  <a:schemeClr val="tx1"/>
                </a:solidFill>
                <a:latin typeface="Times New Roman" panose="02020603050405020304" pitchFamily="18" charset="0"/>
                <a:cs typeface="Times New Roman" panose="02020603050405020304" pitchFamily="18" charset="0"/>
              </a:rPr>
              <a:t>1 frame every 2 seconds inside the temporal spans of the questions and ask workers to annotate each visual concept and frame pair.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latin typeface="Times New Roman" panose="02020603050405020304" pitchFamily="18" charset="0"/>
                <a:cs typeface="Times New Roman" panose="02020603050405020304" pitchFamily="18" charset="0"/>
              </a:rPr>
              <a:t>[CLICK] Here we show the interface for annotating the visual concept “laptop” in one of the sampled frames.</a:t>
            </a:r>
          </a:p>
          <a:p>
            <a:endParaRPr lang="en-US"/>
          </a:p>
        </p:txBody>
      </p:sp>
    </p:spTree>
    <p:extLst>
      <p:ext uri="{BB962C8B-B14F-4D97-AF65-F5344CB8AC3E}">
        <p14:creationId xmlns:p14="http://schemas.microsoft.com/office/powerpoint/2010/main" val="42138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14.xml"/><Relationship Id="rId7"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png"/><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emf"/><Relationship Id="rId10" Type="http://schemas.openxmlformats.org/officeDocument/2006/relationships/image" Target="../media/image22.emf"/><Relationship Id="rId9"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png"/><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emf"/><Relationship Id="rId10" Type="http://schemas.openxmlformats.org/officeDocument/2006/relationships/image" Target="../media/image22.emf"/><Relationship Id="rId9" Type="http://schemas.openxmlformats.org/officeDocument/2006/relationships/image" Target="../media/image21.emf"/></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png"/><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3.emf"/><Relationship Id="rId10" Type="http://schemas.openxmlformats.org/officeDocument/2006/relationships/image" Target="../media/image22.emf"/><Relationship Id="rId9"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4.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4.emf"/><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4.emf"/><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38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634350" y="1879988"/>
            <a:ext cx="1875300" cy="912331"/>
          </a:xfrm>
          <a:prstGeom prst="rect">
            <a:avLst/>
          </a:prstGeom>
          <a:noFill/>
          <a:ln>
            <a:noFill/>
          </a:ln>
        </p:spPr>
      </p:pic>
      <p:sp>
        <p:nvSpPr>
          <p:cNvPr id="55" name="Google Shape;55;p13"/>
          <p:cNvSpPr txBox="1">
            <a:spLocks noGrp="1"/>
          </p:cNvSpPr>
          <p:nvPr>
            <p:ph type="ctrTitle"/>
          </p:nvPr>
        </p:nvSpPr>
        <p:spPr>
          <a:xfrm>
            <a:off x="387900" y="592175"/>
            <a:ext cx="8520600" cy="849000"/>
          </a:xfrm>
          <a:prstGeom prst="rect">
            <a:avLst/>
          </a:prstGeom>
        </p:spPr>
        <p:txBody>
          <a:bodyPr spcFirstLastPara="1" wrap="square" lIns="91425" tIns="91425" rIns="91425" bIns="91425" anchor="b" anchorCtr="0">
            <a:noAutofit/>
          </a:bodyPr>
          <a:lstStyle/>
          <a:p>
            <a:pPr lvl="0"/>
            <a:r>
              <a:rPr lang="en-US" sz="3600">
                <a:solidFill>
                  <a:srgbClr val="4B9CD3"/>
                </a:solidFill>
              </a:rPr>
              <a:t>TVQA+: Spatio-Temporal Grounding for Video Question Answering</a:t>
            </a:r>
            <a:endParaRPr sz="3600">
              <a:solidFill>
                <a:srgbClr val="4B9CD3"/>
              </a:solidFill>
            </a:endParaRPr>
          </a:p>
        </p:txBody>
      </p:sp>
      <p:sp>
        <p:nvSpPr>
          <p:cNvPr id="56" name="Google Shape;56;p13"/>
          <p:cNvSpPr txBox="1">
            <a:spLocks noGrp="1"/>
          </p:cNvSpPr>
          <p:nvPr>
            <p:ph type="subTitle" idx="1"/>
          </p:nvPr>
        </p:nvSpPr>
        <p:spPr>
          <a:xfrm>
            <a:off x="311700" y="403292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rPr>
              <a:t>Jie Lei, Licheng Yu, Tamara L. Berg, Mohit Bansal</a:t>
            </a:r>
          </a:p>
          <a:p>
            <a:pPr marL="0" lvl="0" indent="0" algn="ctr" rtl="0">
              <a:spcBef>
                <a:spcPts val="0"/>
              </a:spcBef>
              <a:spcAft>
                <a:spcPts val="0"/>
              </a:spcAft>
              <a:buNone/>
            </a:pPr>
            <a:r>
              <a:rPr lang="en">
                <a:solidFill>
                  <a:srgbClr val="666666"/>
                </a:solidFill>
              </a:rPr>
              <a:t>UNC Chapel Hill</a:t>
            </a:r>
            <a:endParaRPr>
              <a:solidFill>
                <a:srgbClr val="666666"/>
              </a:solidFill>
            </a:endParaRPr>
          </a:p>
        </p:txBody>
      </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pic>
        <p:nvPicPr>
          <p:cNvPr id="3" name="Picture 2" descr="A person standing on a sidewalk&#10;&#10;Description automatically generated">
            <a:extLst>
              <a:ext uri="{FF2B5EF4-FFF2-40B4-BE49-F238E27FC236}">
                <a16:creationId xmlns:a16="http://schemas.microsoft.com/office/drawing/2014/main" id="{6537EED8-8811-3446-BC07-3CA2B5247EE1}"/>
              </a:ext>
            </a:extLst>
          </p:cNvPr>
          <p:cNvPicPr>
            <a:picLocks/>
          </p:cNvPicPr>
          <p:nvPr/>
        </p:nvPicPr>
        <p:blipFill rotWithShape="1">
          <a:blip r:embed="rId4"/>
          <a:srcRect l="30327" t="4446" r="10992" b="50000"/>
          <a:stretch/>
        </p:blipFill>
        <p:spPr>
          <a:xfrm>
            <a:off x="2699552" y="3227993"/>
            <a:ext cx="706718" cy="731520"/>
          </a:xfrm>
          <a:prstGeom prst="rect">
            <a:avLst/>
          </a:prstGeom>
        </p:spPr>
      </p:pic>
      <p:pic>
        <p:nvPicPr>
          <p:cNvPr id="5" name="Picture 4">
            <a:extLst>
              <a:ext uri="{FF2B5EF4-FFF2-40B4-BE49-F238E27FC236}">
                <a16:creationId xmlns:a16="http://schemas.microsoft.com/office/drawing/2014/main" id="{952322C9-3721-0842-B0D7-F9F976896C08}"/>
              </a:ext>
            </a:extLst>
          </p:cNvPr>
          <p:cNvPicPr>
            <a:picLocks/>
          </p:cNvPicPr>
          <p:nvPr/>
        </p:nvPicPr>
        <p:blipFill>
          <a:blip r:embed="rId5"/>
          <a:stretch>
            <a:fillRect/>
          </a:stretch>
        </p:blipFill>
        <p:spPr>
          <a:xfrm>
            <a:off x="3758931" y="3245010"/>
            <a:ext cx="764771" cy="731520"/>
          </a:xfrm>
          <a:prstGeom prst="rect">
            <a:avLst/>
          </a:prstGeom>
        </p:spPr>
      </p:pic>
      <p:pic>
        <p:nvPicPr>
          <p:cNvPr id="7" name="Picture 6">
            <a:extLst>
              <a:ext uri="{FF2B5EF4-FFF2-40B4-BE49-F238E27FC236}">
                <a16:creationId xmlns:a16="http://schemas.microsoft.com/office/drawing/2014/main" id="{2A962252-0FBB-7D42-BE9C-A29E8CF37373}"/>
              </a:ext>
            </a:extLst>
          </p:cNvPr>
          <p:cNvPicPr>
            <a:picLocks/>
          </p:cNvPicPr>
          <p:nvPr/>
        </p:nvPicPr>
        <p:blipFill>
          <a:blip r:embed="rId6"/>
          <a:stretch>
            <a:fillRect/>
          </a:stretch>
        </p:blipFill>
        <p:spPr>
          <a:xfrm>
            <a:off x="5862580" y="3240499"/>
            <a:ext cx="720091" cy="731520"/>
          </a:xfrm>
          <a:prstGeom prst="rect">
            <a:avLst/>
          </a:prstGeom>
        </p:spPr>
      </p:pic>
      <p:pic>
        <p:nvPicPr>
          <p:cNvPr id="8" name="Picture 7">
            <a:extLst>
              <a:ext uri="{FF2B5EF4-FFF2-40B4-BE49-F238E27FC236}">
                <a16:creationId xmlns:a16="http://schemas.microsoft.com/office/drawing/2014/main" id="{2A065212-BBAE-9D46-BAD9-F7C9BD74602A}"/>
              </a:ext>
            </a:extLst>
          </p:cNvPr>
          <p:cNvPicPr>
            <a:picLocks/>
          </p:cNvPicPr>
          <p:nvPr/>
        </p:nvPicPr>
        <p:blipFill rotWithShape="1">
          <a:blip r:embed="rId7"/>
          <a:srcRect t="-1" r="639" b="11710"/>
          <a:stretch/>
        </p:blipFill>
        <p:spPr>
          <a:xfrm>
            <a:off x="4876363" y="3240499"/>
            <a:ext cx="633556" cy="731520"/>
          </a:xfrm>
          <a:prstGeom prst="rect">
            <a:avLst/>
          </a:prstGeom>
        </p:spPr>
      </p:pic>
    </p:spTree>
    <p:extLst>
      <p:ext uri="{BB962C8B-B14F-4D97-AF65-F5344CB8AC3E}">
        <p14:creationId xmlns:p14="http://schemas.microsoft.com/office/powerpoint/2010/main" val="1222831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Data Statistics</a:t>
            </a:r>
            <a:endParaRPr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A90CBD-472E-664A-8C80-59B2AE6213B4}"/>
              </a:ext>
            </a:extLst>
          </p:cNvPr>
          <p:cNvPicPr>
            <a:picLocks noChangeAspect="1"/>
          </p:cNvPicPr>
          <p:nvPr/>
        </p:nvPicPr>
        <p:blipFill>
          <a:blip r:embed="rId4"/>
          <a:stretch>
            <a:fillRect/>
          </a:stretch>
        </p:blipFill>
        <p:spPr>
          <a:xfrm>
            <a:off x="1106606" y="1194922"/>
            <a:ext cx="7072194" cy="2294594"/>
          </a:xfrm>
          <a:prstGeom prst="rect">
            <a:avLst/>
          </a:prstGeom>
        </p:spPr>
      </p:pic>
      <p:sp>
        <p:nvSpPr>
          <p:cNvPr id="6" name="Rectangle 5">
            <a:extLst>
              <a:ext uri="{FF2B5EF4-FFF2-40B4-BE49-F238E27FC236}">
                <a16:creationId xmlns:a16="http://schemas.microsoft.com/office/drawing/2014/main" id="{5F930E1C-BA27-1A45-86C1-82CAE03ECC68}"/>
              </a:ext>
            </a:extLst>
          </p:cNvPr>
          <p:cNvSpPr/>
          <p:nvPr/>
        </p:nvSpPr>
        <p:spPr>
          <a:xfrm>
            <a:off x="2011420" y="3489516"/>
            <a:ext cx="5794600" cy="523220"/>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Comparison of TVQA+ with other video-language datasets. TL=Temporal Localization, SL=Spatial Localization, CAP=Captioning. </a:t>
            </a:r>
          </a:p>
        </p:txBody>
      </p:sp>
      <p:sp>
        <p:nvSpPr>
          <p:cNvPr id="7" name="Rounded Rectangle 6">
            <a:extLst>
              <a:ext uri="{FF2B5EF4-FFF2-40B4-BE49-F238E27FC236}">
                <a16:creationId xmlns:a16="http://schemas.microsoft.com/office/drawing/2014/main" id="{3F0AE418-D3D1-A642-83C6-68AFC3F2ABBD}"/>
              </a:ext>
            </a:extLst>
          </p:cNvPr>
          <p:cNvSpPr/>
          <p:nvPr/>
        </p:nvSpPr>
        <p:spPr>
          <a:xfrm>
            <a:off x="1248123" y="3154227"/>
            <a:ext cx="6752880" cy="227709"/>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1A293AA-0E6A-044B-9D39-A0FB7C847C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9</a:t>
            </a:fld>
            <a:endParaRPr lang="en"/>
          </a:p>
        </p:txBody>
      </p:sp>
    </p:spTree>
    <p:custDataLst>
      <p:tags r:id="rId1"/>
    </p:custDataLst>
    <p:extLst>
      <p:ext uri="{BB962C8B-B14F-4D97-AF65-F5344CB8AC3E}">
        <p14:creationId xmlns:p14="http://schemas.microsoft.com/office/powerpoint/2010/main" val="275409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Data Statistics</a:t>
            </a:r>
            <a:endParaRPr sz="2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F930E1C-BA27-1A45-86C1-82CAE03ECC68}"/>
              </a:ext>
            </a:extLst>
          </p:cNvPr>
          <p:cNvSpPr/>
          <p:nvPr/>
        </p:nvSpPr>
        <p:spPr>
          <a:xfrm>
            <a:off x="2633872" y="3813881"/>
            <a:ext cx="4172564"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Box distributions for top 60 categories in TVQA+ train set. </a:t>
            </a:r>
          </a:p>
        </p:txBody>
      </p:sp>
      <p:pic>
        <p:nvPicPr>
          <p:cNvPr id="2" name="Picture 1">
            <a:extLst>
              <a:ext uri="{FF2B5EF4-FFF2-40B4-BE49-F238E27FC236}">
                <a16:creationId xmlns:a16="http://schemas.microsoft.com/office/drawing/2014/main" id="{A30F5F65-B164-2341-A127-6950E71D0529}"/>
              </a:ext>
            </a:extLst>
          </p:cNvPr>
          <p:cNvPicPr>
            <a:picLocks noChangeAspect="1"/>
          </p:cNvPicPr>
          <p:nvPr/>
        </p:nvPicPr>
        <p:blipFill>
          <a:blip r:embed="rId4"/>
          <a:stretch>
            <a:fillRect/>
          </a:stretch>
        </p:blipFill>
        <p:spPr>
          <a:xfrm>
            <a:off x="488139" y="1087486"/>
            <a:ext cx="7839912" cy="2627693"/>
          </a:xfrm>
          <a:prstGeom prst="rect">
            <a:avLst/>
          </a:prstGeom>
        </p:spPr>
      </p:pic>
      <p:sp>
        <p:nvSpPr>
          <p:cNvPr id="12" name="Right Arrow 11">
            <a:extLst>
              <a:ext uri="{FF2B5EF4-FFF2-40B4-BE49-F238E27FC236}">
                <a16:creationId xmlns:a16="http://schemas.microsoft.com/office/drawing/2014/main" id="{C80573EC-4AE8-2949-86B1-EDE1ADEF7BCD}"/>
              </a:ext>
            </a:extLst>
          </p:cNvPr>
          <p:cNvSpPr/>
          <p:nvPr/>
        </p:nvSpPr>
        <p:spPr>
          <a:xfrm rot="16200000">
            <a:off x="1035560" y="3664455"/>
            <a:ext cx="302508" cy="10144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1F01260C-06A7-3746-B758-86FD7D73BACE}"/>
              </a:ext>
            </a:extLst>
          </p:cNvPr>
          <p:cNvSpPr/>
          <p:nvPr/>
        </p:nvSpPr>
        <p:spPr>
          <a:xfrm rot="16200000">
            <a:off x="8051516" y="3611903"/>
            <a:ext cx="302508" cy="10144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18859C1-CCC4-7447-B63D-A1522B3FF0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spTree>
    <p:custDataLst>
      <p:tags r:id="rId1"/>
    </p:custDataLst>
    <p:extLst>
      <p:ext uri="{BB962C8B-B14F-4D97-AF65-F5344CB8AC3E}">
        <p14:creationId xmlns:p14="http://schemas.microsoft.com/office/powerpoint/2010/main" val="33598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Data Statistics</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C7F9B97-BE4C-BC4B-854D-140A58D870C9}"/>
              </a:ext>
            </a:extLst>
          </p:cNvPr>
          <p:cNvPicPr>
            <a:picLocks noChangeAspect="1"/>
          </p:cNvPicPr>
          <p:nvPr/>
        </p:nvPicPr>
        <p:blipFill>
          <a:blip r:embed="rId4"/>
          <a:stretch>
            <a:fillRect/>
          </a:stretch>
        </p:blipFill>
        <p:spPr>
          <a:xfrm>
            <a:off x="2221361" y="1315986"/>
            <a:ext cx="3883806" cy="2511528"/>
          </a:xfrm>
          <a:prstGeom prst="rect">
            <a:avLst/>
          </a:prstGeom>
        </p:spPr>
      </p:pic>
      <p:sp>
        <p:nvSpPr>
          <p:cNvPr id="3" name="Slide Number Placeholder 2">
            <a:extLst>
              <a:ext uri="{FF2B5EF4-FFF2-40B4-BE49-F238E27FC236}">
                <a16:creationId xmlns:a16="http://schemas.microsoft.com/office/drawing/2014/main" id="{149A53DB-ACFC-EE43-87F1-B54D98C61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a:p>
        </p:txBody>
      </p:sp>
    </p:spTree>
    <p:custDataLst>
      <p:tags r:id="rId1"/>
    </p:custDataLst>
    <p:extLst>
      <p:ext uri="{BB962C8B-B14F-4D97-AF65-F5344CB8AC3E}">
        <p14:creationId xmlns:p14="http://schemas.microsoft.com/office/powerpoint/2010/main" val="59502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Data Statistics</a:t>
            </a:r>
            <a:endParaRPr sz="24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611E749-FE79-8C42-8620-3F3057108064}"/>
              </a:ext>
            </a:extLst>
          </p:cNvPr>
          <p:cNvPicPr>
            <a:picLocks noChangeAspect="1"/>
          </p:cNvPicPr>
          <p:nvPr/>
        </p:nvPicPr>
        <p:blipFill>
          <a:blip r:embed="rId4"/>
          <a:stretch>
            <a:fillRect/>
          </a:stretch>
        </p:blipFill>
        <p:spPr>
          <a:xfrm>
            <a:off x="2322989" y="1283394"/>
            <a:ext cx="4009060" cy="2576712"/>
          </a:xfrm>
          <a:prstGeom prst="rect">
            <a:avLst/>
          </a:prstGeom>
        </p:spPr>
      </p:pic>
      <p:sp>
        <p:nvSpPr>
          <p:cNvPr id="6" name="Rectangle 5">
            <a:extLst>
              <a:ext uri="{FF2B5EF4-FFF2-40B4-BE49-F238E27FC236}">
                <a16:creationId xmlns:a16="http://schemas.microsoft.com/office/drawing/2014/main" id="{26AE2A00-EF5B-E647-B510-B5D69E6979F5}"/>
              </a:ext>
            </a:extLst>
          </p:cNvPr>
          <p:cNvSpPr/>
          <p:nvPr/>
        </p:nvSpPr>
        <p:spPr>
          <a:xfrm>
            <a:off x="2086957" y="3923883"/>
            <a:ext cx="4970085"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Average span length is 7.2 seconds, the average video length is 61.5 seconds.</a:t>
            </a:r>
          </a:p>
        </p:txBody>
      </p:sp>
      <p:sp>
        <p:nvSpPr>
          <p:cNvPr id="2" name="Slide Number Placeholder 1">
            <a:extLst>
              <a:ext uri="{FF2B5EF4-FFF2-40B4-BE49-F238E27FC236}">
                <a16:creationId xmlns:a16="http://schemas.microsoft.com/office/drawing/2014/main" id="{42D2FB06-B2C6-6E4D-9884-42DE0DB79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spTree>
    <p:custDataLst>
      <p:tags r:id="rId1"/>
    </p:custDataLst>
    <p:extLst>
      <p:ext uri="{BB962C8B-B14F-4D97-AF65-F5344CB8AC3E}">
        <p14:creationId xmlns:p14="http://schemas.microsoft.com/office/powerpoint/2010/main" val="180132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Tasks</a:t>
            </a:r>
            <a:endParaRPr sz="240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60EE3A5-77B4-884E-8A09-3D1BE50745A1}"/>
              </a:ext>
            </a:extLst>
          </p:cNvPr>
          <p:cNvSpPr/>
          <p:nvPr/>
        </p:nvSpPr>
        <p:spPr>
          <a:xfrm>
            <a:off x="840519" y="3190016"/>
            <a:ext cx="2981387" cy="1077218"/>
          </a:xfrm>
          <a:prstGeom prst="rect">
            <a:avLst/>
          </a:prstGeom>
        </p:spPr>
        <p:txBody>
          <a:bodyPr wrap="square">
            <a:spAutoFit/>
          </a:bodyPr>
          <a:lstStyle/>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Question Answering</a:t>
            </a:r>
          </a:p>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Temporal Localization</a:t>
            </a:r>
          </a:p>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Object Grounding. </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BE30092-176B-3942-B290-60B29DC48E9F}"/>
              </a:ext>
            </a:extLst>
          </p:cNvPr>
          <p:cNvGrpSpPr/>
          <p:nvPr/>
        </p:nvGrpSpPr>
        <p:grpSpPr>
          <a:xfrm>
            <a:off x="591855" y="858305"/>
            <a:ext cx="7667193" cy="1029996"/>
            <a:chOff x="591855" y="858305"/>
            <a:chExt cx="7667193" cy="1029996"/>
          </a:xfrm>
        </p:grpSpPr>
        <p:cxnSp>
          <p:nvCxnSpPr>
            <p:cNvPr id="77" name="Straight Arrow Connector 76">
              <a:extLst>
                <a:ext uri="{FF2B5EF4-FFF2-40B4-BE49-F238E27FC236}">
                  <a16:creationId xmlns:a16="http://schemas.microsoft.com/office/drawing/2014/main" id="{2788DF94-063B-1445-8997-02F4E069F97E}"/>
                </a:ext>
              </a:extLst>
            </p:cNvPr>
            <p:cNvCxnSpPr>
              <a:cxnSpLocks/>
            </p:cNvCxnSpPr>
            <p:nvPr/>
          </p:nvCxnSpPr>
          <p:spPr>
            <a:xfrm>
              <a:off x="783404" y="1632913"/>
              <a:ext cx="72833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D02FAFF-20E6-F144-8976-103231DDD3B0}"/>
                </a:ext>
              </a:extLst>
            </p:cNvPr>
            <p:cNvGrpSpPr/>
            <p:nvPr/>
          </p:nvGrpSpPr>
          <p:grpSpPr>
            <a:xfrm rot="423746">
              <a:off x="6723446" y="1595435"/>
              <a:ext cx="277432" cy="99191"/>
              <a:chOff x="11078588" y="1730820"/>
              <a:chExt cx="320013" cy="233930"/>
            </a:xfrm>
          </p:grpSpPr>
          <p:sp>
            <p:nvSpPr>
              <p:cNvPr id="79" name="Rectangle 78">
                <a:extLst>
                  <a:ext uri="{FF2B5EF4-FFF2-40B4-BE49-F238E27FC236}">
                    <a16:creationId xmlns:a16="http://schemas.microsoft.com/office/drawing/2014/main" id="{18F74939-5AF9-6A43-B338-250245212BC2}"/>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Times New Roman" charset="0"/>
                  <a:ea typeface="Times New Roman" charset="0"/>
                  <a:cs typeface="Times New Roman" charset="0"/>
                </a:endParaRPr>
              </a:p>
            </p:txBody>
          </p:sp>
          <p:cxnSp>
            <p:nvCxnSpPr>
              <p:cNvPr id="80" name="Elbow Connector 79">
                <a:extLst>
                  <a:ext uri="{FF2B5EF4-FFF2-40B4-BE49-F238E27FC236}">
                    <a16:creationId xmlns:a16="http://schemas.microsoft.com/office/drawing/2014/main" id="{447B0AEC-8A0D-2042-A2C2-F153785B8F42}"/>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0CDC0DCC-E3EB-F24A-BA26-769CFB643727}"/>
                </a:ext>
              </a:extLst>
            </p:cNvPr>
            <p:cNvPicPr>
              <a:picLocks noChangeAspect="1"/>
            </p:cNvPicPr>
            <p:nvPr/>
          </p:nvPicPr>
          <p:blipFill>
            <a:blip r:embed="rId4"/>
            <a:stretch>
              <a:fillRect/>
            </a:stretch>
          </p:blipFill>
          <p:spPr>
            <a:xfrm>
              <a:off x="782168" y="858305"/>
              <a:ext cx="1215849" cy="683915"/>
            </a:xfrm>
            <a:prstGeom prst="rect">
              <a:avLst/>
            </a:prstGeom>
          </p:spPr>
        </p:pic>
        <p:pic>
          <p:nvPicPr>
            <p:cNvPr id="83" name="Picture 82">
              <a:extLst>
                <a:ext uri="{FF2B5EF4-FFF2-40B4-BE49-F238E27FC236}">
                  <a16:creationId xmlns:a16="http://schemas.microsoft.com/office/drawing/2014/main" id="{E6C3B1E4-84BE-504E-B045-7BC4BC874B14}"/>
                </a:ext>
              </a:extLst>
            </p:cNvPr>
            <p:cNvPicPr>
              <a:picLocks noChangeAspect="1"/>
            </p:cNvPicPr>
            <p:nvPr/>
          </p:nvPicPr>
          <p:blipFill>
            <a:blip r:embed="rId5"/>
            <a:stretch>
              <a:fillRect/>
            </a:stretch>
          </p:blipFill>
          <p:spPr>
            <a:xfrm>
              <a:off x="1988108" y="858305"/>
              <a:ext cx="1215849" cy="683915"/>
            </a:xfrm>
            <a:prstGeom prst="rect">
              <a:avLst/>
            </a:prstGeom>
          </p:spPr>
        </p:pic>
        <p:pic>
          <p:nvPicPr>
            <p:cNvPr id="84" name="Picture 83">
              <a:extLst>
                <a:ext uri="{FF2B5EF4-FFF2-40B4-BE49-F238E27FC236}">
                  <a16:creationId xmlns:a16="http://schemas.microsoft.com/office/drawing/2014/main" id="{C48CB757-5AEE-2046-9DE7-E81CB1411753}"/>
                </a:ext>
              </a:extLst>
            </p:cNvPr>
            <p:cNvPicPr>
              <a:picLocks noChangeAspect="1"/>
            </p:cNvPicPr>
            <p:nvPr/>
          </p:nvPicPr>
          <p:blipFill>
            <a:blip r:embed="rId6"/>
            <a:stretch>
              <a:fillRect/>
            </a:stretch>
          </p:blipFill>
          <p:spPr>
            <a:xfrm>
              <a:off x="3194048" y="858305"/>
              <a:ext cx="1215849" cy="683915"/>
            </a:xfrm>
            <a:prstGeom prst="rect">
              <a:avLst/>
            </a:prstGeom>
          </p:spPr>
        </p:pic>
        <p:pic>
          <p:nvPicPr>
            <p:cNvPr id="85" name="Picture 84">
              <a:extLst>
                <a:ext uri="{FF2B5EF4-FFF2-40B4-BE49-F238E27FC236}">
                  <a16:creationId xmlns:a16="http://schemas.microsoft.com/office/drawing/2014/main" id="{98E3C45C-EEFC-274E-9705-CF11BBEE0F1D}"/>
                </a:ext>
              </a:extLst>
            </p:cNvPr>
            <p:cNvPicPr>
              <a:picLocks noChangeAspect="1"/>
            </p:cNvPicPr>
            <p:nvPr/>
          </p:nvPicPr>
          <p:blipFill>
            <a:blip r:embed="rId7"/>
            <a:stretch>
              <a:fillRect/>
            </a:stretch>
          </p:blipFill>
          <p:spPr>
            <a:xfrm>
              <a:off x="5614472" y="858305"/>
              <a:ext cx="1215849" cy="683915"/>
            </a:xfrm>
            <a:prstGeom prst="rect">
              <a:avLst/>
            </a:prstGeom>
          </p:spPr>
        </p:pic>
        <p:pic>
          <p:nvPicPr>
            <p:cNvPr id="86" name="Picture 85">
              <a:extLst>
                <a:ext uri="{FF2B5EF4-FFF2-40B4-BE49-F238E27FC236}">
                  <a16:creationId xmlns:a16="http://schemas.microsoft.com/office/drawing/2014/main" id="{9ABCBCF3-E7EC-FA4A-B852-E727666044EE}"/>
                </a:ext>
              </a:extLst>
            </p:cNvPr>
            <p:cNvPicPr>
              <a:picLocks noChangeAspect="1"/>
            </p:cNvPicPr>
            <p:nvPr/>
          </p:nvPicPr>
          <p:blipFill>
            <a:blip r:embed="rId8"/>
            <a:stretch>
              <a:fillRect/>
            </a:stretch>
          </p:blipFill>
          <p:spPr>
            <a:xfrm>
              <a:off x="6828956" y="858305"/>
              <a:ext cx="1215849" cy="683915"/>
            </a:xfrm>
            <a:prstGeom prst="rect">
              <a:avLst/>
            </a:prstGeom>
          </p:spPr>
        </p:pic>
        <p:pic>
          <p:nvPicPr>
            <p:cNvPr id="87" name="Picture 86" descr="A person sitting at a table using a computer&#13;&#10;&#13;&#10;Description automatically generated">
              <a:extLst>
                <a:ext uri="{FF2B5EF4-FFF2-40B4-BE49-F238E27FC236}">
                  <a16:creationId xmlns:a16="http://schemas.microsoft.com/office/drawing/2014/main" id="{12C59EB9-88C5-7348-BF79-49C349DE5FF1}"/>
                </a:ext>
              </a:extLst>
            </p:cNvPr>
            <p:cNvPicPr>
              <a:picLocks noChangeAspect="1"/>
            </p:cNvPicPr>
            <p:nvPr/>
          </p:nvPicPr>
          <p:blipFill>
            <a:blip r:embed="rId9"/>
            <a:stretch>
              <a:fillRect/>
            </a:stretch>
          </p:blipFill>
          <p:spPr>
            <a:xfrm>
              <a:off x="4399988" y="858305"/>
              <a:ext cx="1214484" cy="683147"/>
            </a:xfrm>
            <a:prstGeom prst="rect">
              <a:avLst/>
            </a:prstGeom>
          </p:spPr>
        </p:pic>
        <p:sp>
          <p:nvSpPr>
            <p:cNvPr id="94" name="TextBox 93">
              <a:extLst>
                <a:ext uri="{FF2B5EF4-FFF2-40B4-BE49-F238E27FC236}">
                  <a16:creationId xmlns:a16="http://schemas.microsoft.com/office/drawing/2014/main" id="{2125B2F5-CF61-AF4C-9598-3A402203EE9E}"/>
                </a:ext>
              </a:extLst>
            </p:cNvPr>
            <p:cNvSpPr txBox="1"/>
            <p:nvPr/>
          </p:nvSpPr>
          <p:spPr>
            <a:xfrm>
              <a:off x="7822308" y="1642795"/>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01:02</a:t>
              </a:r>
              <a:endParaRPr lang="en-US" sz="800" dirty="0">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C41EA4A-BCC1-CC4E-B835-9887B324AB11}"/>
                </a:ext>
              </a:extLst>
            </p:cNvPr>
            <p:cNvSpPr txBox="1"/>
            <p:nvPr/>
          </p:nvSpPr>
          <p:spPr>
            <a:xfrm>
              <a:off x="591855" y="1672857"/>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00:00</a:t>
              </a:r>
              <a:endParaRPr lang="en-US" sz="800" dirty="0">
                <a:latin typeface="Times New Roman" panose="02020603050405020304" pitchFamily="18" charset="0"/>
                <a:cs typeface="Times New Roman" panose="02020603050405020304" pitchFamily="18" charset="0"/>
              </a:endParaRPr>
            </a:p>
          </p:txBody>
        </p:sp>
      </p:grpSp>
      <p:sp>
        <p:nvSpPr>
          <p:cNvPr id="105" name="Rectangle 104">
            <a:extLst>
              <a:ext uri="{FF2B5EF4-FFF2-40B4-BE49-F238E27FC236}">
                <a16:creationId xmlns:a16="http://schemas.microsoft.com/office/drawing/2014/main" id="{4CE9B1FB-085C-EC4C-B62B-981CD1F85FD9}"/>
              </a:ext>
            </a:extLst>
          </p:cNvPr>
          <p:cNvSpPr/>
          <p:nvPr/>
        </p:nvSpPr>
        <p:spPr>
          <a:xfrm>
            <a:off x="3194048" y="2055046"/>
            <a:ext cx="4670655" cy="215444"/>
          </a:xfrm>
          <a:prstGeom prst="rect">
            <a:avLst/>
          </a:prstGeom>
        </p:spPr>
        <p:txBody>
          <a:bodyPr wrap="square">
            <a:spAutoFit/>
          </a:bodyPr>
          <a:lstStyle/>
          <a:p>
            <a:r>
              <a:rPr lang="en-US" sz="800" dirty="0">
                <a:solidFill>
                  <a:schemeClr val="tx1"/>
                </a:solidFill>
                <a:latin typeface="Times New Roman" panose="02020603050405020304" pitchFamily="18" charset="0"/>
                <a:cs typeface="Times New Roman" panose="02020603050405020304" pitchFamily="18" charset="0"/>
              </a:rPr>
              <a:t>What is Sheldon holding when he is talking to Howard about sword?</a:t>
            </a:r>
          </a:p>
        </p:txBody>
      </p:sp>
      <p:sp>
        <p:nvSpPr>
          <p:cNvPr id="109" name="Rectangle 108">
            <a:extLst>
              <a:ext uri="{FF2B5EF4-FFF2-40B4-BE49-F238E27FC236}">
                <a16:creationId xmlns:a16="http://schemas.microsoft.com/office/drawing/2014/main" id="{9FC3D3C1-182B-7747-848C-BECFDAF28BAC}"/>
              </a:ext>
            </a:extLst>
          </p:cNvPr>
          <p:cNvSpPr/>
          <p:nvPr/>
        </p:nvSpPr>
        <p:spPr>
          <a:xfrm>
            <a:off x="3314885" y="2237185"/>
            <a:ext cx="1454176" cy="707886"/>
          </a:xfrm>
          <a:prstGeom prst="rect">
            <a:avLst/>
          </a:prstGeom>
        </p:spPr>
        <p:txBody>
          <a:bodyPr wrap="square">
            <a:spAutoFit/>
          </a:bodyPr>
          <a:lstStyle/>
          <a:p>
            <a:r>
              <a:rPr lang="en-US" altLang="zh-CN" sz="800" dirty="0">
                <a:latin typeface="Times New Roman" panose="02020603050405020304" pitchFamily="18" charset="0"/>
                <a:cs typeface="Times New Roman" panose="02020603050405020304" pitchFamily="18" charset="0"/>
              </a:rPr>
              <a:t>0) A</a:t>
            </a:r>
            <a:r>
              <a:rPr lang="en-US" sz="800" dirty="0">
                <a:latin typeface="Times New Roman" panose="02020603050405020304" pitchFamily="18" charset="0"/>
                <a:cs typeface="Times New Roman" panose="02020603050405020304" pitchFamily="18" charset="0"/>
              </a:rPr>
              <a:t> comic book</a:t>
            </a:r>
            <a:r>
              <a:rPr lang="en-US" altLang="zh-CN" sz="800" dirty="0">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a:p>
            <a:r>
              <a:rPr lang="en-US" altLang="zh-CN" sz="800" dirty="0">
                <a:solidFill>
                  <a:schemeClr val="tx1"/>
                </a:solidFill>
                <a:latin typeface="Times New Roman" panose="02020603050405020304" pitchFamily="18" charset="0"/>
                <a:cs typeface="Times New Roman" panose="02020603050405020304" pitchFamily="18" charset="0"/>
              </a:rPr>
              <a:t>1)</a:t>
            </a:r>
            <a:r>
              <a:rPr lang="zh-CN" altLang="en-US" sz="800" dirty="0">
                <a:solidFill>
                  <a:schemeClr val="tx1"/>
                </a:solidFill>
                <a:latin typeface="Times New Roman" panose="02020603050405020304" pitchFamily="18" charset="0"/>
                <a:cs typeface="Times New Roman" panose="02020603050405020304" pitchFamily="18" charset="0"/>
              </a:rPr>
              <a:t> </a:t>
            </a:r>
            <a:r>
              <a:rPr lang="en-US" altLang="zh-CN" sz="800" dirty="0">
                <a:solidFill>
                  <a:schemeClr val="tx1"/>
                </a:solidFill>
                <a:latin typeface="Times New Roman" panose="02020603050405020304" pitchFamily="18" charset="0"/>
                <a:cs typeface="Times New Roman" panose="02020603050405020304" pitchFamily="18" charset="0"/>
              </a:rPr>
              <a:t>A</a:t>
            </a:r>
            <a:r>
              <a:rPr lang="zh-CN" altLang="en-US" sz="800" dirty="0">
                <a:solidFill>
                  <a:schemeClr val="tx1"/>
                </a:solidFill>
                <a:latin typeface="Times New Roman" panose="02020603050405020304" pitchFamily="18" charset="0"/>
                <a:cs typeface="Times New Roman" panose="02020603050405020304" pitchFamily="18" charset="0"/>
              </a:rPr>
              <a:t> </a:t>
            </a:r>
            <a:r>
              <a:rPr lang="en-US" sz="800" dirty="0">
                <a:solidFill>
                  <a:srgbClr val="00B050"/>
                </a:solidFill>
                <a:latin typeface="Times New Roman" panose="02020603050405020304" pitchFamily="18" charset="0"/>
                <a:cs typeface="Times New Roman" panose="02020603050405020304" pitchFamily="18" charset="0"/>
              </a:rPr>
              <a:t>computer</a:t>
            </a:r>
          </a:p>
          <a:p>
            <a:r>
              <a:rPr lang="en-US" altLang="zh-CN" sz="800" dirty="0">
                <a:latin typeface="Times New Roman" panose="02020603050405020304" pitchFamily="18" charset="0"/>
                <a:cs typeface="Times New Roman" panose="02020603050405020304" pitchFamily="18" charset="0"/>
              </a:rPr>
              <a:t>2)</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sword</a:t>
            </a:r>
          </a:p>
          <a:p>
            <a:r>
              <a:rPr lang="en-US" altLang="zh-CN" sz="800" dirty="0">
                <a:latin typeface="Times New Roman" panose="02020603050405020304" pitchFamily="18" charset="0"/>
                <a:cs typeface="Times New Roman" panose="02020603050405020304" pitchFamily="18" charset="0"/>
              </a:rPr>
              <a:t>3)</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toy train</a:t>
            </a:r>
          </a:p>
          <a:p>
            <a:r>
              <a:rPr lang="en-US" altLang="zh-CN" sz="800" dirty="0">
                <a:latin typeface="Times New Roman" panose="02020603050405020304" pitchFamily="18" charset="0"/>
                <a:cs typeface="Times New Roman" panose="02020603050405020304" pitchFamily="18" charset="0"/>
              </a:rPr>
              <a:t>4)</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drink</a:t>
            </a:r>
          </a:p>
        </p:txBody>
      </p:sp>
      <p:sp>
        <p:nvSpPr>
          <p:cNvPr id="4" name="Slide Number Placeholder 3">
            <a:extLst>
              <a:ext uri="{FF2B5EF4-FFF2-40B4-BE49-F238E27FC236}">
                <a16:creationId xmlns:a16="http://schemas.microsoft.com/office/drawing/2014/main" id="{28167041-2844-C24C-BE2E-07AD3AF637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13</a:t>
            </a:fld>
            <a:endParaRPr lang="en"/>
          </a:p>
        </p:txBody>
      </p:sp>
    </p:spTree>
    <p:custDataLst>
      <p:tags r:id="rId1"/>
    </p:custDataLst>
    <p:extLst>
      <p:ext uri="{BB962C8B-B14F-4D97-AF65-F5344CB8AC3E}">
        <p14:creationId xmlns:p14="http://schemas.microsoft.com/office/powerpoint/2010/main" val="23068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blinds(horizontal)">
                                      <p:cBhvr>
                                        <p:cTn id="10" dur="500"/>
                                        <p:tgtEl>
                                          <p:spTgt spid="10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blinds(horizontal)">
                                      <p:cBhvr>
                                        <p:cTn id="1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Tasks</a:t>
            </a:r>
            <a:endParaRPr sz="240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60EE3A5-77B4-884E-8A09-3D1BE50745A1}"/>
              </a:ext>
            </a:extLst>
          </p:cNvPr>
          <p:cNvSpPr/>
          <p:nvPr/>
        </p:nvSpPr>
        <p:spPr>
          <a:xfrm>
            <a:off x="840519" y="3190016"/>
            <a:ext cx="2981387" cy="1077218"/>
          </a:xfrm>
          <a:prstGeom prst="rect">
            <a:avLst/>
          </a:prstGeom>
        </p:spPr>
        <p:txBody>
          <a:bodyPr wrap="square">
            <a:spAutoFit/>
          </a:bodyPr>
          <a:lstStyle/>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Question Answering</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Temporal Localization</a:t>
            </a:r>
          </a:p>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Object Grounding. </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cxnSp>
        <p:nvCxnSpPr>
          <p:cNvPr id="77" name="Straight Arrow Connector 76">
            <a:extLst>
              <a:ext uri="{FF2B5EF4-FFF2-40B4-BE49-F238E27FC236}">
                <a16:creationId xmlns:a16="http://schemas.microsoft.com/office/drawing/2014/main" id="{2788DF94-063B-1445-8997-02F4E069F97E}"/>
              </a:ext>
            </a:extLst>
          </p:cNvPr>
          <p:cNvCxnSpPr>
            <a:cxnSpLocks/>
          </p:cNvCxnSpPr>
          <p:nvPr/>
        </p:nvCxnSpPr>
        <p:spPr>
          <a:xfrm>
            <a:off x="783404" y="1632913"/>
            <a:ext cx="72833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D02FAFF-20E6-F144-8976-103231DDD3B0}"/>
              </a:ext>
            </a:extLst>
          </p:cNvPr>
          <p:cNvGrpSpPr/>
          <p:nvPr/>
        </p:nvGrpSpPr>
        <p:grpSpPr>
          <a:xfrm rot="423746">
            <a:off x="6723446" y="1595435"/>
            <a:ext cx="277432" cy="99191"/>
            <a:chOff x="11078588" y="1730820"/>
            <a:chExt cx="320013" cy="233930"/>
          </a:xfrm>
        </p:grpSpPr>
        <p:sp>
          <p:nvSpPr>
            <p:cNvPr id="79" name="Rectangle 78">
              <a:extLst>
                <a:ext uri="{FF2B5EF4-FFF2-40B4-BE49-F238E27FC236}">
                  <a16:creationId xmlns:a16="http://schemas.microsoft.com/office/drawing/2014/main" id="{18F74939-5AF9-6A43-B338-250245212BC2}"/>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Times New Roman" charset="0"/>
                <a:ea typeface="Times New Roman" charset="0"/>
                <a:cs typeface="Times New Roman" charset="0"/>
              </a:endParaRPr>
            </a:p>
          </p:txBody>
        </p:sp>
        <p:cxnSp>
          <p:nvCxnSpPr>
            <p:cNvPr id="80" name="Elbow Connector 79">
              <a:extLst>
                <a:ext uri="{FF2B5EF4-FFF2-40B4-BE49-F238E27FC236}">
                  <a16:creationId xmlns:a16="http://schemas.microsoft.com/office/drawing/2014/main" id="{447B0AEC-8A0D-2042-A2C2-F153785B8F42}"/>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0CDC0DCC-E3EB-F24A-BA26-769CFB643727}"/>
              </a:ext>
            </a:extLst>
          </p:cNvPr>
          <p:cNvPicPr>
            <a:picLocks noChangeAspect="1"/>
          </p:cNvPicPr>
          <p:nvPr/>
        </p:nvPicPr>
        <p:blipFill>
          <a:blip r:embed="rId3"/>
          <a:stretch>
            <a:fillRect/>
          </a:stretch>
        </p:blipFill>
        <p:spPr>
          <a:xfrm>
            <a:off x="782168" y="858305"/>
            <a:ext cx="1215849" cy="683915"/>
          </a:xfrm>
          <a:prstGeom prst="rect">
            <a:avLst/>
          </a:prstGeom>
        </p:spPr>
      </p:pic>
      <p:pic>
        <p:nvPicPr>
          <p:cNvPr id="83" name="Picture 82">
            <a:extLst>
              <a:ext uri="{FF2B5EF4-FFF2-40B4-BE49-F238E27FC236}">
                <a16:creationId xmlns:a16="http://schemas.microsoft.com/office/drawing/2014/main" id="{E6C3B1E4-84BE-504E-B045-7BC4BC874B14}"/>
              </a:ext>
            </a:extLst>
          </p:cNvPr>
          <p:cNvPicPr>
            <a:picLocks noChangeAspect="1"/>
          </p:cNvPicPr>
          <p:nvPr/>
        </p:nvPicPr>
        <p:blipFill>
          <a:blip r:embed="rId4"/>
          <a:stretch>
            <a:fillRect/>
          </a:stretch>
        </p:blipFill>
        <p:spPr>
          <a:xfrm>
            <a:off x="1988108" y="858305"/>
            <a:ext cx="1215849" cy="683915"/>
          </a:xfrm>
          <a:prstGeom prst="rect">
            <a:avLst/>
          </a:prstGeom>
        </p:spPr>
      </p:pic>
      <p:pic>
        <p:nvPicPr>
          <p:cNvPr id="84" name="Picture 83">
            <a:extLst>
              <a:ext uri="{FF2B5EF4-FFF2-40B4-BE49-F238E27FC236}">
                <a16:creationId xmlns:a16="http://schemas.microsoft.com/office/drawing/2014/main" id="{C48CB757-5AEE-2046-9DE7-E81CB1411753}"/>
              </a:ext>
            </a:extLst>
          </p:cNvPr>
          <p:cNvPicPr>
            <a:picLocks noChangeAspect="1"/>
          </p:cNvPicPr>
          <p:nvPr/>
        </p:nvPicPr>
        <p:blipFill>
          <a:blip r:embed="rId5"/>
          <a:stretch>
            <a:fillRect/>
          </a:stretch>
        </p:blipFill>
        <p:spPr>
          <a:xfrm>
            <a:off x="3194048" y="858305"/>
            <a:ext cx="1215849" cy="683915"/>
          </a:xfrm>
          <a:prstGeom prst="rect">
            <a:avLst/>
          </a:prstGeom>
        </p:spPr>
      </p:pic>
      <p:pic>
        <p:nvPicPr>
          <p:cNvPr id="85" name="Picture 84">
            <a:extLst>
              <a:ext uri="{FF2B5EF4-FFF2-40B4-BE49-F238E27FC236}">
                <a16:creationId xmlns:a16="http://schemas.microsoft.com/office/drawing/2014/main" id="{98E3C45C-EEFC-274E-9705-CF11BBEE0F1D}"/>
              </a:ext>
            </a:extLst>
          </p:cNvPr>
          <p:cNvPicPr>
            <a:picLocks noChangeAspect="1"/>
          </p:cNvPicPr>
          <p:nvPr/>
        </p:nvPicPr>
        <p:blipFill>
          <a:blip r:embed="rId6"/>
          <a:stretch>
            <a:fillRect/>
          </a:stretch>
        </p:blipFill>
        <p:spPr>
          <a:xfrm>
            <a:off x="5614472" y="858305"/>
            <a:ext cx="1215849" cy="683915"/>
          </a:xfrm>
          <a:prstGeom prst="rect">
            <a:avLst/>
          </a:prstGeom>
        </p:spPr>
      </p:pic>
      <p:pic>
        <p:nvPicPr>
          <p:cNvPr id="86" name="Picture 85">
            <a:extLst>
              <a:ext uri="{FF2B5EF4-FFF2-40B4-BE49-F238E27FC236}">
                <a16:creationId xmlns:a16="http://schemas.microsoft.com/office/drawing/2014/main" id="{9ABCBCF3-E7EC-FA4A-B852-E727666044EE}"/>
              </a:ext>
            </a:extLst>
          </p:cNvPr>
          <p:cNvPicPr>
            <a:picLocks noChangeAspect="1"/>
          </p:cNvPicPr>
          <p:nvPr/>
        </p:nvPicPr>
        <p:blipFill>
          <a:blip r:embed="rId7"/>
          <a:stretch>
            <a:fillRect/>
          </a:stretch>
        </p:blipFill>
        <p:spPr>
          <a:xfrm>
            <a:off x="6828956" y="858305"/>
            <a:ext cx="1215849" cy="683915"/>
          </a:xfrm>
          <a:prstGeom prst="rect">
            <a:avLst/>
          </a:prstGeom>
        </p:spPr>
      </p:pic>
      <p:pic>
        <p:nvPicPr>
          <p:cNvPr id="87" name="Picture 86" descr="A person sitting at a table using a computer&#13;&#10;&#13;&#10;Description automatically generated">
            <a:extLst>
              <a:ext uri="{FF2B5EF4-FFF2-40B4-BE49-F238E27FC236}">
                <a16:creationId xmlns:a16="http://schemas.microsoft.com/office/drawing/2014/main" id="{12C59EB9-88C5-7348-BF79-49C349DE5FF1}"/>
              </a:ext>
            </a:extLst>
          </p:cNvPr>
          <p:cNvPicPr>
            <a:picLocks noChangeAspect="1"/>
          </p:cNvPicPr>
          <p:nvPr/>
        </p:nvPicPr>
        <p:blipFill>
          <a:blip r:embed="rId8"/>
          <a:stretch>
            <a:fillRect/>
          </a:stretch>
        </p:blipFill>
        <p:spPr>
          <a:xfrm>
            <a:off x="4399988" y="858305"/>
            <a:ext cx="1214484" cy="683147"/>
          </a:xfrm>
          <a:prstGeom prst="rect">
            <a:avLst/>
          </a:prstGeom>
        </p:spPr>
      </p:pic>
      <p:sp>
        <p:nvSpPr>
          <p:cNvPr id="88" name="TextBox 87">
            <a:extLst>
              <a:ext uri="{FF2B5EF4-FFF2-40B4-BE49-F238E27FC236}">
                <a16:creationId xmlns:a16="http://schemas.microsoft.com/office/drawing/2014/main" id="{34C3EB86-D36B-5A40-AC1D-974AD90823D0}"/>
              </a:ext>
            </a:extLst>
          </p:cNvPr>
          <p:cNvSpPr txBox="1"/>
          <p:nvPr/>
        </p:nvSpPr>
        <p:spPr>
          <a:xfrm>
            <a:off x="4379241" y="1790119"/>
            <a:ext cx="491113" cy="215444"/>
          </a:xfrm>
          <a:prstGeom prst="rect">
            <a:avLst/>
          </a:prstGeom>
          <a:noFill/>
        </p:spPr>
        <p:txBody>
          <a:bodyPr wrap="square" rtlCol="0">
            <a:spAutoFit/>
          </a:bodyPr>
          <a:lstStyle/>
          <a:p>
            <a:r>
              <a:rPr lang="en-US" altLang="zh-CN" sz="800" dirty="0">
                <a:solidFill>
                  <a:srgbClr val="00B0F0"/>
                </a:solidFill>
                <a:latin typeface="Times New Roman" panose="02020603050405020304" pitchFamily="18" charset="0"/>
                <a:cs typeface="Times New Roman" panose="02020603050405020304" pitchFamily="18" charset="0"/>
              </a:rPr>
              <a:t>00:10</a:t>
            </a:r>
            <a:endParaRPr lang="en-US" sz="800" dirty="0">
              <a:solidFill>
                <a:srgbClr val="00B0F0"/>
              </a:solidFill>
              <a:latin typeface="Times New Roman" panose="02020603050405020304" pitchFamily="18" charset="0"/>
              <a:cs typeface="Times New Roman" panose="02020603050405020304" pitchFamily="18" charset="0"/>
            </a:endParaRPr>
          </a:p>
        </p:txBody>
      </p:sp>
      <p:cxnSp>
        <p:nvCxnSpPr>
          <p:cNvPr id="89" name="Straight Arrow Connector 88">
            <a:extLst>
              <a:ext uri="{FF2B5EF4-FFF2-40B4-BE49-F238E27FC236}">
                <a16:creationId xmlns:a16="http://schemas.microsoft.com/office/drawing/2014/main" id="{57BD4B03-828B-3C40-85E1-AB5A43298345}"/>
              </a:ext>
            </a:extLst>
          </p:cNvPr>
          <p:cNvCxnSpPr>
            <a:cxnSpLocks/>
          </p:cNvCxnSpPr>
          <p:nvPr/>
        </p:nvCxnSpPr>
        <p:spPr>
          <a:xfrm>
            <a:off x="1998017" y="1786396"/>
            <a:ext cx="242707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B9225EC-FC9B-584D-8127-7AE47907CF28}"/>
              </a:ext>
            </a:extLst>
          </p:cNvPr>
          <p:cNvSpPr txBox="1"/>
          <p:nvPr/>
        </p:nvSpPr>
        <p:spPr>
          <a:xfrm>
            <a:off x="1772484" y="1793502"/>
            <a:ext cx="491113" cy="215444"/>
          </a:xfrm>
          <a:prstGeom prst="rect">
            <a:avLst/>
          </a:prstGeom>
          <a:noFill/>
        </p:spPr>
        <p:txBody>
          <a:bodyPr wrap="square" rtlCol="0">
            <a:spAutoFit/>
          </a:bodyPr>
          <a:lstStyle/>
          <a:p>
            <a:r>
              <a:rPr lang="en-US" altLang="zh-CN" sz="800" dirty="0">
                <a:solidFill>
                  <a:srgbClr val="00B0F0"/>
                </a:solidFill>
                <a:latin typeface="Times New Roman" panose="02020603050405020304" pitchFamily="18" charset="0"/>
                <a:cs typeface="Times New Roman" panose="02020603050405020304" pitchFamily="18" charset="0"/>
              </a:rPr>
              <a:t>00:02</a:t>
            </a:r>
            <a:endParaRPr lang="en-US" sz="800" dirty="0">
              <a:solidFill>
                <a:srgbClr val="00B0F0"/>
              </a:solidFill>
              <a:latin typeface="Times New Roman" panose="02020603050405020304" pitchFamily="18" charset="0"/>
              <a:cs typeface="Times New Roman" panose="02020603050405020304" pitchFamily="18" charset="0"/>
            </a:endParaRPr>
          </a:p>
        </p:txBody>
      </p:sp>
      <p:sp>
        <p:nvSpPr>
          <p:cNvPr id="93" name="Rectangle 92">
            <a:extLst>
              <a:ext uri="{FF2B5EF4-FFF2-40B4-BE49-F238E27FC236}">
                <a16:creationId xmlns:a16="http://schemas.microsoft.com/office/drawing/2014/main" id="{C0B4B7E6-8E12-D04D-B848-97D422F4F1EF}"/>
              </a:ext>
            </a:extLst>
          </p:cNvPr>
          <p:cNvSpPr/>
          <p:nvPr/>
        </p:nvSpPr>
        <p:spPr>
          <a:xfrm>
            <a:off x="1988108" y="852408"/>
            <a:ext cx="2421789" cy="683145"/>
          </a:xfrm>
          <a:prstGeom prst="rect">
            <a:avLst/>
          </a:prstGeom>
          <a:noFill/>
          <a:ln w="50800">
            <a:solidFill>
              <a:srgbClr val="4B9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4" name="TextBox 93">
            <a:extLst>
              <a:ext uri="{FF2B5EF4-FFF2-40B4-BE49-F238E27FC236}">
                <a16:creationId xmlns:a16="http://schemas.microsoft.com/office/drawing/2014/main" id="{2125B2F5-CF61-AF4C-9598-3A402203EE9E}"/>
              </a:ext>
            </a:extLst>
          </p:cNvPr>
          <p:cNvSpPr txBox="1"/>
          <p:nvPr/>
        </p:nvSpPr>
        <p:spPr>
          <a:xfrm>
            <a:off x="7822308" y="1642795"/>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01:02</a:t>
            </a:r>
            <a:endParaRPr lang="en-US" sz="800" dirty="0">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C41EA4A-BCC1-CC4E-B835-9887B324AB11}"/>
              </a:ext>
            </a:extLst>
          </p:cNvPr>
          <p:cNvSpPr txBox="1"/>
          <p:nvPr/>
        </p:nvSpPr>
        <p:spPr>
          <a:xfrm>
            <a:off x="591855" y="1672857"/>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00:00</a:t>
            </a:r>
            <a:endParaRPr lang="en-US" sz="800" dirty="0">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4CE9B1FB-085C-EC4C-B62B-981CD1F85FD9}"/>
              </a:ext>
            </a:extLst>
          </p:cNvPr>
          <p:cNvSpPr/>
          <p:nvPr/>
        </p:nvSpPr>
        <p:spPr>
          <a:xfrm>
            <a:off x="3194048" y="2055046"/>
            <a:ext cx="4670655" cy="215444"/>
          </a:xfrm>
          <a:prstGeom prst="rect">
            <a:avLst/>
          </a:prstGeom>
        </p:spPr>
        <p:txBody>
          <a:bodyPr wrap="square">
            <a:spAutoFit/>
          </a:bodyPr>
          <a:lstStyle/>
          <a:p>
            <a:r>
              <a:rPr lang="en-US" sz="800" dirty="0">
                <a:latin typeface="Times New Roman" panose="02020603050405020304" pitchFamily="18" charset="0"/>
                <a:cs typeface="Times New Roman" panose="02020603050405020304" pitchFamily="18" charset="0"/>
              </a:rPr>
              <a:t>What is </a:t>
            </a:r>
            <a:r>
              <a:rPr lang="en-US" sz="800" dirty="0">
                <a:solidFill>
                  <a:schemeClr val="tx1"/>
                </a:solidFill>
                <a:latin typeface="Times New Roman" panose="02020603050405020304" pitchFamily="18" charset="0"/>
                <a:cs typeface="Times New Roman" panose="02020603050405020304" pitchFamily="18" charset="0"/>
              </a:rPr>
              <a:t>Sheldon</a:t>
            </a:r>
            <a:r>
              <a:rPr lang="en-US" sz="800" dirty="0">
                <a:latin typeface="Times New Roman" panose="02020603050405020304" pitchFamily="18" charset="0"/>
                <a:cs typeface="Times New Roman" panose="02020603050405020304" pitchFamily="18" charset="0"/>
              </a:rPr>
              <a:t> holding </a:t>
            </a:r>
            <a:r>
              <a:rPr lang="en-US" sz="800" dirty="0">
                <a:solidFill>
                  <a:srgbClr val="00B0F0"/>
                </a:solidFill>
                <a:latin typeface="Times New Roman" panose="02020603050405020304" pitchFamily="18" charset="0"/>
                <a:cs typeface="Times New Roman" panose="02020603050405020304" pitchFamily="18" charset="0"/>
              </a:rPr>
              <a:t>when he is talking to Howard about sword?</a:t>
            </a:r>
          </a:p>
        </p:txBody>
      </p:sp>
      <p:sp>
        <p:nvSpPr>
          <p:cNvPr id="106" name="Rectangle 105">
            <a:extLst>
              <a:ext uri="{FF2B5EF4-FFF2-40B4-BE49-F238E27FC236}">
                <a16:creationId xmlns:a16="http://schemas.microsoft.com/office/drawing/2014/main" id="{F6D16300-970A-314E-BFA5-34D47E648897}"/>
              </a:ext>
            </a:extLst>
          </p:cNvPr>
          <p:cNvSpPr/>
          <p:nvPr/>
        </p:nvSpPr>
        <p:spPr>
          <a:xfrm>
            <a:off x="3314885" y="2237185"/>
            <a:ext cx="1454176" cy="707886"/>
          </a:xfrm>
          <a:prstGeom prst="rect">
            <a:avLst/>
          </a:prstGeom>
        </p:spPr>
        <p:txBody>
          <a:bodyPr wrap="square">
            <a:spAutoFit/>
          </a:bodyPr>
          <a:lstStyle/>
          <a:p>
            <a:r>
              <a:rPr lang="en-US" altLang="zh-CN" sz="800" dirty="0">
                <a:latin typeface="Times New Roman" panose="02020603050405020304" pitchFamily="18" charset="0"/>
                <a:cs typeface="Times New Roman" panose="02020603050405020304" pitchFamily="18" charset="0"/>
              </a:rPr>
              <a:t>0) A</a:t>
            </a:r>
            <a:r>
              <a:rPr lang="en-US" sz="800" dirty="0">
                <a:latin typeface="Times New Roman" panose="02020603050405020304" pitchFamily="18" charset="0"/>
                <a:cs typeface="Times New Roman" panose="02020603050405020304" pitchFamily="18" charset="0"/>
              </a:rPr>
              <a:t> comic book</a:t>
            </a:r>
            <a:r>
              <a:rPr lang="en-US" altLang="zh-CN" sz="800" dirty="0">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a:p>
            <a:r>
              <a:rPr lang="en-US" altLang="zh-CN" sz="800" dirty="0">
                <a:solidFill>
                  <a:schemeClr val="tx1"/>
                </a:solidFill>
                <a:latin typeface="Times New Roman" panose="02020603050405020304" pitchFamily="18" charset="0"/>
                <a:cs typeface="Times New Roman" panose="02020603050405020304" pitchFamily="18" charset="0"/>
              </a:rPr>
              <a:t>1)</a:t>
            </a:r>
            <a:r>
              <a:rPr lang="zh-CN" altLang="en-US" sz="800" dirty="0">
                <a:solidFill>
                  <a:schemeClr val="tx1"/>
                </a:solidFill>
                <a:latin typeface="Times New Roman" panose="02020603050405020304" pitchFamily="18" charset="0"/>
                <a:cs typeface="Times New Roman" panose="02020603050405020304" pitchFamily="18" charset="0"/>
              </a:rPr>
              <a:t> </a:t>
            </a:r>
            <a:r>
              <a:rPr lang="en-US" altLang="zh-CN" sz="800" dirty="0">
                <a:solidFill>
                  <a:schemeClr val="tx1"/>
                </a:solidFill>
                <a:latin typeface="Times New Roman" panose="02020603050405020304" pitchFamily="18" charset="0"/>
                <a:cs typeface="Times New Roman" panose="02020603050405020304" pitchFamily="18" charset="0"/>
              </a:rPr>
              <a:t>A</a:t>
            </a:r>
            <a:r>
              <a:rPr lang="zh-CN" altLang="en-US" sz="800" dirty="0">
                <a:solidFill>
                  <a:schemeClr val="tx1"/>
                </a:solidFill>
                <a:latin typeface="Times New Roman" panose="02020603050405020304" pitchFamily="18" charset="0"/>
                <a:cs typeface="Times New Roman" panose="02020603050405020304" pitchFamily="18" charset="0"/>
              </a:rPr>
              <a:t> </a:t>
            </a:r>
            <a:r>
              <a:rPr lang="en-US" sz="800" dirty="0">
                <a:solidFill>
                  <a:schemeClr val="tx1"/>
                </a:solidFill>
                <a:latin typeface="Times New Roman" panose="02020603050405020304" pitchFamily="18" charset="0"/>
                <a:cs typeface="Times New Roman" panose="02020603050405020304" pitchFamily="18" charset="0"/>
              </a:rPr>
              <a:t>computer</a:t>
            </a:r>
          </a:p>
          <a:p>
            <a:r>
              <a:rPr lang="en-US" altLang="zh-CN" sz="800" dirty="0">
                <a:latin typeface="Times New Roman" panose="02020603050405020304" pitchFamily="18" charset="0"/>
                <a:cs typeface="Times New Roman" panose="02020603050405020304" pitchFamily="18" charset="0"/>
              </a:rPr>
              <a:t>2)</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sword</a:t>
            </a:r>
          </a:p>
          <a:p>
            <a:r>
              <a:rPr lang="en-US" altLang="zh-CN" sz="800" dirty="0">
                <a:latin typeface="Times New Roman" panose="02020603050405020304" pitchFamily="18" charset="0"/>
                <a:cs typeface="Times New Roman" panose="02020603050405020304" pitchFamily="18" charset="0"/>
              </a:rPr>
              <a:t>3)</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toy train</a:t>
            </a:r>
          </a:p>
          <a:p>
            <a:r>
              <a:rPr lang="en-US" altLang="zh-CN" sz="800" dirty="0">
                <a:latin typeface="Times New Roman" panose="02020603050405020304" pitchFamily="18" charset="0"/>
                <a:cs typeface="Times New Roman" panose="02020603050405020304" pitchFamily="18" charset="0"/>
              </a:rPr>
              <a:t>4)</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drink</a:t>
            </a:r>
          </a:p>
        </p:txBody>
      </p:sp>
      <p:sp>
        <p:nvSpPr>
          <p:cNvPr id="2" name="Slide Number Placeholder 1">
            <a:extLst>
              <a:ext uri="{FF2B5EF4-FFF2-40B4-BE49-F238E27FC236}">
                <a16:creationId xmlns:a16="http://schemas.microsoft.com/office/drawing/2014/main" id="{8B655BA2-1B11-264E-A1D1-689CF97E2C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spTree>
    <p:extLst>
      <p:ext uri="{BB962C8B-B14F-4D97-AF65-F5344CB8AC3E}">
        <p14:creationId xmlns:p14="http://schemas.microsoft.com/office/powerpoint/2010/main" val="158343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Tasks</a:t>
            </a:r>
            <a:endParaRPr sz="240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60EE3A5-77B4-884E-8A09-3D1BE50745A1}"/>
              </a:ext>
            </a:extLst>
          </p:cNvPr>
          <p:cNvSpPr/>
          <p:nvPr/>
        </p:nvSpPr>
        <p:spPr>
          <a:xfrm>
            <a:off x="840519" y="3190016"/>
            <a:ext cx="2981387" cy="1077218"/>
          </a:xfrm>
          <a:prstGeom prst="rect">
            <a:avLst/>
          </a:prstGeom>
        </p:spPr>
        <p:txBody>
          <a:bodyPr wrap="square">
            <a:spAutoFit/>
          </a:bodyPr>
          <a:lstStyle/>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Question Answering </a:t>
            </a:r>
          </a:p>
          <a:p>
            <a:pPr marL="285750" indent="-285750">
              <a:buFont typeface="Arial" panose="020B0604020202020204" pitchFamily="34" charset="0"/>
              <a:buChar char="•"/>
            </a:pPr>
            <a:r>
              <a:rPr lang="en-US" sz="1600">
                <a:solidFill>
                  <a:schemeClr val="tx2">
                    <a:lumMod val="75000"/>
                  </a:schemeClr>
                </a:solidFill>
                <a:latin typeface="Times New Roman" panose="02020603050405020304" pitchFamily="18" charset="0"/>
                <a:cs typeface="Times New Roman" panose="02020603050405020304" pitchFamily="18" charset="0"/>
              </a:rPr>
              <a:t>Temporal Localization</a:t>
            </a:r>
          </a:p>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Object Grounding. </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cxnSp>
        <p:nvCxnSpPr>
          <p:cNvPr id="77" name="Straight Arrow Connector 76">
            <a:extLst>
              <a:ext uri="{FF2B5EF4-FFF2-40B4-BE49-F238E27FC236}">
                <a16:creationId xmlns:a16="http://schemas.microsoft.com/office/drawing/2014/main" id="{2788DF94-063B-1445-8997-02F4E069F97E}"/>
              </a:ext>
            </a:extLst>
          </p:cNvPr>
          <p:cNvCxnSpPr>
            <a:cxnSpLocks/>
          </p:cNvCxnSpPr>
          <p:nvPr/>
        </p:nvCxnSpPr>
        <p:spPr>
          <a:xfrm>
            <a:off x="783404" y="1632913"/>
            <a:ext cx="72833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D02FAFF-20E6-F144-8976-103231DDD3B0}"/>
              </a:ext>
            </a:extLst>
          </p:cNvPr>
          <p:cNvGrpSpPr/>
          <p:nvPr/>
        </p:nvGrpSpPr>
        <p:grpSpPr>
          <a:xfrm rot="423746">
            <a:off x="6723446" y="1595435"/>
            <a:ext cx="277432" cy="99191"/>
            <a:chOff x="11078588" y="1730820"/>
            <a:chExt cx="320013" cy="233930"/>
          </a:xfrm>
        </p:grpSpPr>
        <p:sp>
          <p:nvSpPr>
            <p:cNvPr id="79" name="Rectangle 78">
              <a:extLst>
                <a:ext uri="{FF2B5EF4-FFF2-40B4-BE49-F238E27FC236}">
                  <a16:creationId xmlns:a16="http://schemas.microsoft.com/office/drawing/2014/main" id="{18F74939-5AF9-6A43-B338-250245212BC2}"/>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Times New Roman" charset="0"/>
                <a:ea typeface="Times New Roman" charset="0"/>
                <a:cs typeface="Times New Roman" charset="0"/>
              </a:endParaRPr>
            </a:p>
          </p:txBody>
        </p:sp>
        <p:cxnSp>
          <p:nvCxnSpPr>
            <p:cNvPr id="80" name="Elbow Connector 79">
              <a:extLst>
                <a:ext uri="{FF2B5EF4-FFF2-40B4-BE49-F238E27FC236}">
                  <a16:creationId xmlns:a16="http://schemas.microsoft.com/office/drawing/2014/main" id="{447B0AEC-8A0D-2042-A2C2-F153785B8F42}"/>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2" name="Picture 81">
            <a:extLst>
              <a:ext uri="{FF2B5EF4-FFF2-40B4-BE49-F238E27FC236}">
                <a16:creationId xmlns:a16="http://schemas.microsoft.com/office/drawing/2014/main" id="{0CDC0DCC-E3EB-F24A-BA26-769CFB643727}"/>
              </a:ext>
            </a:extLst>
          </p:cNvPr>
          <p:cNvPicPr>
            <a:picLocks noChangeAspect="1"/>
          </p:cNvPicPr>
          <p:nvPr/>
        </p:nvPicPr>
        <p:blipFill>
          <a:blip r:embed="rId3"/>
          <a:stretch>
            <a:fillRect/>
          </a:stretch>
        </p:blipFill>
        <p:spPr>
          <a:xfrm>
            <a:off x="782168" y="858305"/>
            <a:ext cx="1215849" cy="683915"/>
          </a:xfrm>
          <a:prstGeom prst="rect">
            <a:avLst/>
          </a:prstGeom>
        </p:spPr>
      </p:pic>
      <p:pic>
        <p:nvPicPr>
          <p:cNvPr id="83" name="Picture 82">
            <a:extLst>
              <a:ext uri="{FF2B5EF4-FFF2-40B4-BE49-F238E27FC236}">
                <a16:creationId xmlns:a16="http://schemas.microsoft.com/office/drawing/2014/main" id="{E6C3B1E4-84BE-504E-B045-7BC4BC874B14}"/>
              </a:ext>
            </a:extLst>
          </p:cNvPr>
          <p:cNvPicPr>
            <a:picLocks noChangeAspect="1"/>
          </p:cNvPicPr>
          <p:nvPr/>
        </p:nvPicPr>
        <p:blipFill>
          <a:blip r:embed="rId4"/>
          <a:stretch>
            <a:fillRect/>
          </a:stretch>
        </p:blipFill>
        <p:spPr>
          <a:xfrm>
            <a:off x="1988108" y="858305"/>
            <a:ext cx="1215849" cy="683915"/>
          </a:xfrm>
          <a:prstGeom prst="rect">
            <a:avLst/>
          </a:prstGeom>
        </p:spPr>
      </p:pic>
      <p:pic>
        <p:nvPicPr>
          <p:cNvPr id="84" name="Picture 83">
            <a:extLst>
              <a:ext uri="{FF2B5EF4-FFF2-40B4-BE49-F238E27FC236}">
                <a16:creationId xmlns:a16="http://schemas.microsoft.com/office/drawing/2014/main" id="{C48CB757-5AEE-2046-9DE7-E81CB1411753}"/>
              </a:ext>
            </a:extLst>
          </p:cNvPr>
          <p:cNvPicPr>
            <a:picLocks noChangeAspect="1"/>
          </p:cNvPicPr>
          <p:nvPr/>
        </p:nvPicPr>
        <p:blipFill>
          <a:blip r:embed="rId5"/>
          <a:stretch>
            <a:fillRect/>
          </a:stretch>
        </p:blipFill>
        <p:spPr>
          <a:xfrm>
            <a:off x="3194048" y="858305"/>
            <a:ext cx="1215849" cy="683915"/>
          </a:xfrm>
          <a:prstGeom prst="rect">
            <a:avLst/>
          </a:prstGeom>
        </p:spPr>
      </p:pic>
      <p:pic>
        <p:nvPicPr>
          <p:cNvPr id="85" name="Picture 84">
            <a:extLst>
              <a:ext uri="{FF2B5EF4-FFF2-40B4-BE49-F238E27FC236}">
                <a16:creationId xmlns:a16="http://schemas.microsoft.com/office/drawing/2014/main" id="{98E3C45C-EEFC-274E-9705-CF11BBEE0F1D}"/>
              </a:ext>
            </a:extLst>
          </p:cNvPr>
          <p:cNvPicPr>
            <a:picLocks noChangeAspect="1"/>
          </p:cNvPicPr>
          <p:nvPr/>
        </p:nvPicPr>
        <p:blipFill>
          <a:blip r:embed="rId6"/>
          <a:stretch>
            <a:fillRect/>
          </a:stretch>
        </p:blipFill>
        <p:spPr>
          <a:xfrm>
            <a:off x="5614472" y="858305"/>
            <a:ext cx="1215849" cy="683915"/>
          </a:xfrm>
          <a:prstGeom prst="rect">
            <a:avLst/>
          </a:prstGeom>
        </p:spPr>
      </p:pic>
      <p:pic>
        <p:nvPicPr>
          <p:cNvPr id="86" name="Picture 85">
            <a:extLst>
              <a:ext uri="{FF2B5EF4-FFF2-40B4-BE49-F238E27FC236}">
                <a16:creationId xmlns:a16="http://schemas.microsoft.com/office/drawing/2014/main" id="{9ABCBCF3-E7EC-FA4A-B852-E727666044EE}"/>
              </a:ext>
            </a:extLst>
          </p:cNvPr>
          <p:cNvPicPr>
            <a:picLocks noChangeAspect="1"/>
          </p:cNvPicPr>
          <p:nvPr/>
        </p:nvPicPr>
        <p:blipFill>
          <a:blip r:embed="rId7"/>
          <a:stretch>
            <a:fillRect/>
          </a:stretch>
        </p:blipFill>
        <p:spPr>
          <a:xfrm>
            <a:off x="6828956" y="858305"/>
            <a:ext cx="1215849" cy="683915"/>
          </a:xfrm>
          <a:prstGeom prst="rect">
            <a:avLst/>
          </a:prstGeom>
        </p:spPr>
      </p:pic>
      <p:pic>
        <p:nvPicPr>
          <p:cNvPr id="87" name="Picture 86" descr="A person sitting at a table using a computer&#13;&#10;&#13;&#10;Description automatically generated">
            <a:extLst>
              <a:ext uri="{FF2B5EF4-FFF2-40B4-BE49-F238E27FC236}">
                <a16:creationId xmlns:a16="http://schemas.microsoft.com/office/drawing/2014/main" id="{12C59EB9-88C5-7348-BF79-49C349DE5FF1}"/>
              </a:ext>
            </a:extLst>
          </p:cNvPr>
          <p:cNvPicPr>
            <a:picLocks noChangeAspect="1"/>
          </p:cNvPicPr>
          <p:nvPr/>
        </p:nvPicPr>
        <p:blipFill>
          <a:blip r:embed="rId8"/>
          <a:stretch>
            <a:fillRect/>
          </a:stretch>
        </p:blipFill>
        <p:spPr>
          <a:xfrm>
            <a:off x="4399988" y="858305"/>
            <a:ext cx="1214484" cy="683147"/>
          </a:xfrm>
          <a:prstGeom prst="rect">
            <a:avLst/>
          </a:prstGeom>
        </p:spPr>
      </p:pic>
      <p:sp>
        <p:nvSpPr>
          <p:cNvPr id="88" name="TextBox 87">
            <a:extLst>
              <a:ext uri="{FF2B5EF4-FFF2-40B4-BE49-F238E27FC236}">
                <a16:creationId xmlns:a16="http://schemas.microsoft.com/office/drawing/2014/main" id="{34C3EB86-D36B-5A40-AC1D-974AD90823D0}"/>
              </a:ext>
            </a:extLst>
          </p:cNvPr>
          <p:cNvSpPr txBox="1"/>
          <p:nvPr/>
        </p:nvSpPr>
        <p:spPr>
          <a:xfrm>
            <a:off x="4379241" y="1790119"/>
            <a:ext cx="491113" cy="215444"/>
          </a:xfrm>
          <a:prstGeom prst="rect">
            <a:avLst/>
          </a:prstGeom>
          <a:noFill/>
        </p:spPr>
        <p:txBody>
          <a:bodyPr wrap="square" rtlCol="0">
            <a:spAutoFit/>
          </a:bodyPr>
          <a:lstStyle/>
          <a:p>
            <a:r>
              <a:rPr lang="en-US" altLang="zh-CN" sz="800" dirty="0">
                <a:solidFill>
                  <a:srgbClr val="00B0F0"/>
                </a:solidFill>
                <a:latin typeface="Times New Roman" panose="02020603050405020304" pitchFamily="18" charset="0"/>
                <a:cs typeface="Times New Roman" panose="02020603050405020304" pitchFamily="18" charset="0"/>
              </a:rPr>
              <a:t>00:10</a:t>
            </a:r>
            <a:endParaRPr lang="en-US" sz="800" dirty="0">
              <a:solidFill>
                <a:srgbClr val="00B0F0"/>
              </a:solidFill>
              <a:latin typeface="Times New Roman" panose="02020603050405020304" pitchFamily="18" charset="0"/>
              <a:cs typeface="Times New Roman" panose="02020603050405020304" pitchFamily="18" charset="0"/>
            </a:endParaRPr>
          </a:p>
        </p:txBody>
      </p:sp>
      <p:cxnSp>
        <p:nvCxnSpPr>
          <p:cNvPr id="89" name="Straight Arrow Connector 88">
            <a:extLst>
              <a:ext uri="{FF2B5EF4-FFF2-40B4-BE49-F238E27FC236}">
                <a16:creationId xmlns:a16="http://schemas.microsoft.com/office/drawing/2014/main" id="{57BD4B03-828B-3C40-85E1-AB5A43298345}"/>
              </a:ext>
            </a:extLst>
          </p:cNvPr>
          <p:cNvCxnSpPr>
            <a:cxnSpLocks/>
          </p:cNvCxnSpPr>
          <p:nvPr/>
        </p:nvCxnSpPr>
        <p:spPr>
          <a:xfrm>
            <a:off x="1998017" y="1786396"/>
            <a:ext cx="242707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B9225EC-FC9B-584D-8127-7AE47907CF28}"/>
              </a:ext>
            </a:extLst>
          </p:cNvPr>
          <p:cNvSpPr txBox="1"/>
          <p:nvPr/>
        </p:nvSpPr>
        <p:spPr>
          <a:xfrm>
            <a:off x="1772484" y="1793502"/>
            <a:ext cx="491113" cy="215444"/>
          </a:xfrm>
          <a:prstGeom prst="rect">
            <a:avLst/>
          </a:prstGeom>
          <a:noFill/>
        </p:spPr>
        <p:txBody>
          <a:bodyPr wrap="square" rtlCol="0">
            <a:spAutoFit/>
          </a:bodyPr>
          <a:lstStyle/>
          <a:p>
            <a:r>
              <a:rPr lang="en-US" altLang="zh-CN" sz="800" dirty="0">
                <a:solidFill>
                  <a:srgbClr val="00B0F0"/>
                </a:solidFill>
                <a:latin typeface="Times New Roman" panose="02020603050405020304" pitchFamily="18" charset="0"/>
                <a:cs typeface="Times New Roman" panose="02020603050405020304" pitchFamily="18" charset="0"/>
              </a:rPr>
              <a:t>00:02</a:t>
            </a:r>
            <a:endParaRPr lang="en-US" sz="800" dirty="0">
              <a:solidFill>
                <a:srgbClr val="00B0F0"/>
              </a:solidFill>
              <a:latin typeface="Times New Roman" panose="02020603050405020304" pitchFamily="18" charset="0"/>
              <a:cs typeface="Times New Roman" panose="02020603050405020304" pitchFamily="18" charset="0"/>
            </a:endParaRPr>
          </a:p>
        </p:txBody>
      </p:sp>
      <p:sp>
        <p:nvSpPr>
          <p:cNvPr id="93" name="Rectangle 92">
            <a:extLst>
              <a:ext uri="{FF2B5EF4-FFF2-40B4-BE49-F238E27FC236}">
                <a16:creationId xmlns:a16="http://schemas.microsoft.com/office/drawing/2014/main" id="{C0B4B7E6-8E12-D04D-B848-97D422F4F1EF}"/>
              </a:ext>
            </a:extLst>
          </p:cNvPr>
          <p:cNvSpPr/>
          <p:nvPr/>
        </p:nvSpPr>
        <p:spPr>
          <a:xfrm>
            <a:off x="1988108" y="852408"/>
            <a:ext cx="2421789" cy="683145"/>
          </a:xfrm>
          <a:prstGeom prst="rect">
            <a:avLst/>
          </a:prstGeom>
          <a:noFill/>
          <a:ln w="50800">
            <a:solidFill>
              <a:srgbClr val="4B9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4" name="TextBox 93">
            <a:extLst>
              <a:ext uri="{FF2B5EF4-FFF2-40B4-BE49-F238E27FC236}">
                <a16:creationId xmlns:a16="http://schemas.microsoft.com/office/drawing/2014/main" id="{2125B2F5-CF61-AF4C-9598-3A402203EE9E}"/>
              </a:ext>
            </a:extLst>
          </p:cNvPr>
          <p:cNvSpPr txBox="1"/>
          <p:nvPr/>
        </p:nvSpPr>
        <p:spPr>
          <a:xfrm>
            <a:off x="7822308" y="1642795"/>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01:02</a:t>
            </a:r>
            <a:endParaRPr lang="en-US" sz="800" dirty="0">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0C41EA4A-BCC1-CC4E-B835-9887B324AB11}"/>
              </a:ext>
            </a:extLst>
          </p:cNvPr>
          <p:cNvSpPr txBox="1"/>
          <p:nvPr/>
        </p:nvSpPr>
        <p:spPr>
          <a:xfrm>
            <a:off x="591855" y="1672857"/>
            <a:ext cx="436740" cy="215444"/>
          </a:xfrm>
          <a:prstGeom prst="rect">
            <a:avLst/>
          </a:prstGeom>
          <a:noFill/>
        </p:spPr>
        <p:txBody>
          <a:bodyPr wrap="square" rtlCol="0">
            <a:spAutoFit/>
          </a:bodyPr>
          <a:lstStyle/>
          <a:p>
            <a:r>
              <a:rPr lang="en-US" altLang="zh-CN" sz="800" dirty="0">
                <a:latin typeface="Times New Roman" panose="02020603050405020304" pitchFamily="18" charset="0"/>
                <a:cs typeface="Times New Roman" panose="02020603050405020304" pitchFamily="18" charset="0"/>
              </a:rPr>
              <a:t>00:00</a:t>
            </a:r>
            <a:endParaRPr lang="en-US" sz="800" dirty="0">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4CE9B1FB-085C-EC4C-B62B-981CD1F85FD9}"/>
              </a:ext>
            </a:extLst>
          </p:cNvPr>
          <p:cNvSpPr/>
          <p:nvPr/>
        </p:nvSpPr>
        <p:spPr>
          <a:xfrm>
            <a:off x="3194048" y="2055046"/>
            <a:ext cx="4670655" cy="215444"/>
          </a:xfrm>
          <a:prstGeom prst="rect">
            <a:avLst/>
          </a:prstGeom>
        </p:spPr>
        <p:txBody>
          <a:bodyPr wrap="square">
            <a:spAutoFit/>
          </a:bodyPr>
          <a:lstStyle/>
          <a:p>
            <a:r>
              <a:rPr lang="en-US" sz="800" dirty="0">
                <a:latin typeface="Times New Roman" panose="02020603050405020304" pitchFamily="18" charset="0"/>
                <a:cs typeface="Times New Roman" panose="02020603050405020304" pitchFamily="18" charset="0"/>
              </a:rPr>
              <a:t>What is </a:t>
            </a:r>
            <a:r>
              <a:rPr lang="en-US" sz="800" dirty="0">
                <a:solidFill>
                  <a:srgbClr val="F9AB41"/>
                </a:solidFill>
                <a:latin typeface="Times New Roman" panose="02020603050405020304" pitchFamily="18" charset="0"/>
                <a:cs typeface="Times New Roman" panose="02020603050405020304" pitchFamily="18" charset="0"/>
              </a:rPr>
              <a:t>Sheldon</a:t>
            </a:r>
            <a:r>
              <a:rPr lang="en-US" sz="800" dirty="0">
                <a:latin typeface="Times New Roman" panose="02020603050405020304" pitchFamily="18" charset="0"/>
                <a:cs typeface="Times New Roman" panose="02020603050405020304" pitchFamily="18" charset="0"/>
              </a:rPr>
              <a:t> holding </a:t>
            </a:r>
            <a:r>
              <a:rPr lang="en-US" sz="800" dirty="0">
                <a:solidFill>
                  <a:srgbClr val="00B0F0"/>
                </a:solidFill>
                <a:latin typeface="Times New Roman" panose="02020603050405020304" pitchFamily="18" charset="0"/>
                <a:cs typeface="Times New Roman" panose="02020603050405020304" pitchFamily="18" charset="0"/>
              </a:rPr>
              <a:t>when he is talking to Howard about sword?</a:t>
            </a:r>
          </a:p>
        </p:txBody>
      </p:sp>
      <p:sp>
        <p:nvSpPr>
          <p:cNvPr id="106" name="Rectangle 105">
            <a:extLst>
              <a:ext uri="{FF2B5EF4-FFF2-40B4-BE49-F238E27FC236}">
                <a16:creationId xmlns:a16="http://schemas.microsoft.com/office/drawing/2014/main" id="{F6D16300-970A-314E-BFA5-34D47E648897}"/>
              </a:ext>
            </a:extLst>
          </p:cNvPr>
          <p:cNvSpPr/>
          <p:nvPr/>
        </p:nvSpPr>
        <p:spPr>
          <a:xfrm>
            <a:off x="3314885" y="2237185"/>
            <a:ext cx="1454176" cy="707886"/>
          </a:xfrm>
          <a:prstGeom prst="rect">
            <a:avLst/>
          </a:prstGeom>
        </p:spPr>
        <p:txBody>
          <a:bodyPr wrap="square">
            <a:spAutoFit/>
          </a:bodyPr>
          <a:lstStyle/>
          <a:p>
            <a:r>
              <a:rPr lang="en-US" altLang="zh-CN" sz="800" dirty="0">
                <a:latin typeface="Times New Roman" panose="02020603050405020304" pitchFamily="18" charset="0"/>
                <a:cs typeface="Times New Roman" panose="02020603050405020304" pitchFamily="18" charset="0"/>
              </a:rPr>
              <a:t>0) A</a:t>
            </a:r>
            <a:r>
              <a:rPr lang="en-US" sz="800" dirty="0">
                <a:latin typeface="Times New Roman" panose="02020603050405020304" pitchFamily="18" charset="0"/>
                <a:cs typeface="Times New Roman" panose="02020603050405020304" pitchFamily="18" charset="0"/>
              </a:rPr>
              <a:t> comic book</a:t>
            </a:r>
            <a:r>
              <a:rPr lang="en-US" altLang="zh-CN" sz="800" dirty="0">
                <a:latin typeface="Times New Roman" panose="02020603050405020304" pitchFamily="18" charset="0"/>
                <a:cs typeface="Times New Roman" panose="02020603050405020304" pitchFamily="18" charset="0"/>
              </a:rPr>
              <a:t> </a:t>
            </a:r>
            <a:endParaRPr lang="en-US" sz="800" dirty="0">
              <a:latin typeface="Times New Roman" panose="02020603050405020304" pitchFamily="18" charset="0"/>
              <a:cs typeface="Times New Roman" panose="02020603050405020304" pitchFamily="18" charset="0"/>
            </a:endParaRPr>
          </a:p>
          <a:p>
            <a:r>
              <a:rPr lang="en-US" altLang="zh-CN" sz="800" dirty="0">
                <a:solidFill>
                  <a:schemeClr val="tx1"/>
                </a:solidFill>
                <a:latin typeface="Times New Roman" panose="02020603050405020304" pitchFamily="18" charset="0"/>
                <a:cs typeface="Times New Roman" panose="02020603050405020304" pitchFamily="18" charset="0"/>
              </a:rPr>
              <a:t>1)</a:t>
            </a:r>
            <a:r>
              <a:rPr lang="zh-CN" altLang="en-US" sz="800" dirty="0">
                <a:solidFill>
                  <a:schemeClr val="tx1"/>
                </a:solidFill>
                <a:latin typeface="Times New Roman" panose="02020603050405020304" pitchFamily="18" charset="0"/>
                <a:cs typeface="Times New Roman" panose="02020603050405020304" pitchFamily="18" charset="0"/>
              </a:rPr>
              <a:t> </a:t>
            </a:r>
            <a:r>
              <a:rPr lang="en-US" altLang="zh-CN" sz="800" dirty="0">
                <a:solidFill>
                  <a:schemeClr val="tx1"/>
                </a:solidFill>
                <a:latin typeface="Times New Roman" panose="02020603050405020304" pitchFamily="18" charset="0"/>
                <a:cs typeface="Times New Roman" panose="02020603050405020304" pitchFamily="18" charset="0"/>
              </a:rPr>
              <a:t>A</a:t>
            </a:r>
            <a:r>
              <a:rPr lang="zh-CN" altLang="en-US" sz="800" dirty="0">
                <a:solidFill>
                  <a:schemeClr val="tx1"/>
                </a:solidFill>
                <a:latin typeface="Times New Roman" panose="02020603050405020304" pitchFamily="18" charset="0"/>
                <a:cs typeface="Times New Roman" panose="02020603050405020304" pitchFamily="18" charset="0"/>
              </a:rPr>
              <a:t> </a:t>
            </a:r>
            <a:r>
              <a:rPr lang="en-US" sz="800" dirty="0">
                <a:solidFill>
                  <a:srgbClr val="00B050"/>
                </a:solidFill>
                <a:latin typeface="Times New Roman" panose="02020603050405020304" pitchFamily="18" charset="0"/>
                <a:cs typeface="Times New Roman" panose="02020603050405020304" pitchFamily="18" charset="0"/>
              </a:rPr>
              <a:t>computer</a:t>
            </a:r>
          </a:p>
          <a:p>
            <a:r>
              <a:rPr lang="en-US" altLang="zh-CN" sz="800" dirty="0">
                <a:latin typeface="Times New Roman" panose="02020603050405020304" pitchFamily="18" charset="0"/>
                <a:cs typeface="Times New Roman" panose="02020603050405020304" pitchFamily="18" charset="0"/>
              </a:rPr>
              <a:t>2)</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sword</a:t>
            </a:r>
          </a:p>
          <a:p>
            <a:r>
              <a:rPr lang="en-US" altLang="zh-CN" sz="800" dirty="0">
                <a:latin typeface="Times New Roman" panose="02020603050405020304" pitchFamily="18" charset="0"/>
                <a:cs typeface="Times New Roman" panose="02020603050405020304" pitchFamily="18" charset="0"/>
              </a:rPr>
              <a:t>3)</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toy train</a:t>
            </a:r>
          </a:p>
          <a:p>
            <a:r>
              <a:rPr lang="en-US" altLang="zh-CN" sz="800" dirty="0">
                <a:latin typeface="Times New Roman" panose="02020603050405020304" pitchFamily="18" charset="0"/>
                <a:cs typeface="Times New Roman" panose="02020603050405020304" pitchFamily="18" charset="0"/>
              </a:rPr>
              <a:t>4)</a:t>
            </a:r>
            <a:r>
              <a:rPr lang="zh-CN" altLang="en-US" sz="800" dirty="0">
                <a:latin typeface="Times New Roman" panose="02020603050405020304" pitchFamily="18" charset="0"/>
                <a:cs typeface="Times New Roman" panose="02020603050405020304" pitchFamily="18" charset="0"/>
              </a:rPr>
              <a:t> </a:t>
            </a:r>
            <a:r>
              <a:rPr lang="en-US" altLang="zh-CN" sz="800" dirty="0">
                <a:latin typeface="Times New Roman" panose="02020603050405020304" pitchFamily="18" charset="0"/>
                <a:cs typeface="Times New Roman" panose="02020603050405020304" pitchFamily="18" charset="0"/>
              </a:rPr>
              <a:t>A</a:t>
            </a:r>
            <a:r>
              <a:rPr lang="zh-CN" altLang="en-US" sz="8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drink</a:t>
            </a:r>
          </a:p>
        </p:txBody>
      </p:sp>
      <p:sp>
        <p:nvSpPr>
          <p:cNvPr id="107" name="Rectangle 106">
            <a:extLst>
              <a:ext uri="{FF2B5EF4-FFF2-40B4-BE49-F238E27FC236}">
                <a16:creationId xmlns:a16="http://schemas.microsoft.com/office/drawing/2014/main" id="{D7EDC73D-807E-8644-97E0-09FAC5B56E3C}"/>
              </a:ext>
            </a:extLst>
          </p:cNvPr>
          <p:cNvSpPr/>
          <p:nvPr/>
        </p:nvSpPr>
        <p:spPr>
          <a:xfrm>
            <a:off x="3458584" y="1204507"/>
            <a:ext cx="379459" cy="23701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8" name="Rectangle 107">
            <a:extLst>
              <a:ext uri="{FF2B5EF4-FFF2-40B4-BE49-F238E27FC236}">
                <a16:creationId xmlns:a16="http://schemas.microsoft.com/office/drawing/2014/main" id="{563451BF-40B2-0C4D-B9F2-4E287D3A5811}"/>
              </a:ext>
            </a:extLst>
          </p:cNvPr>
          <p:cNvSpPr/>
          <p:nvPr/>
        </p:nvSpPr>
        <p:spPr>
          <a:xfrm>
            <a:off x="3581172" y="875269"/>
            <a:ext cx="432225" cy="642477"/>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Slide Number Placeholder 1">
            <a:extLst>
              <a:ext uri="{FF2B5EF4-FFF2-40B4-BE49-F238E27FC236}">
                <a16:creationId xmlns:a16="http://schemas.microsoft.com/office/drawing/2014/main" id="{25F863DB-A035-EA42-ABFD-FFC0D553A9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spTree>
    <p:extLst>
      <p:ext uri="{BB962C8B-B14F-4D97-AF65-F5344CB8AC3E}">
        <p14:creationId xmlns:p14="http://schemas.microsoft.com/office/powerpoint/2010/main" val="347942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A006AC-C3AA-BD47-B06C-607DA139D6B6}"/>
              </a:ext>
            </a:extLst>
          </p:cNvPr>
          <p:cNvPicPr>
            <a:picLocks noChangeAspect="1"/>
          </p:cNvPicPr>
          <p:nvPr/>
        </p:nvPicPr>
        <p:blipFill>
          <a:blip r:embed="rId4"/>
          <a:stretch>
            <a:fillRect/>
          </a:stretch>
        </p:blipFill>
        <p:spPr>
          <a:xfrm>
            <a:off x="572248" y="667482"/>
            <a:ext cx="8095670" cy="3491049"/>
          </a:xfrm>
          <a:prstGeom prst="rect">
            <a:avLst/>
          </a:prstGeom>
        </p:spPr>
      </p:pic>
      <p:sp>
        <p:nvSpPr>
          <p:cNvPr id="4" name="Rectangle 3">
            <a:extLst>
              <a:ext uri="{FF2B5EF4-FFF2-40B4-BE49-F238E27FC236}">
                <a16:creationId xmlns:a16="http://schemas.microsoft.com/office/drawing/2014/main" id="{5930F89B-4A8B-B043-A6B5-8ED9DE8B6230}"/>
              </a:ext>
            </a:extLst>
          </p:cNvPr>
          <p:cNvSpPr/>
          <p:nvPr/>
        </p:nvSpPr>
        <p:spPr>
          <a:xfrm>
            <a:off x="800775" y="4168241"/>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27" name="Rectangle 26">
            <a:extLst>
              <a:ext uri="{FF2B5EF4-FFF2-40B4-BE49-F238E27FC236}">
                <a16:creationId xmlns:a16="http://schemas.microsoft.com/office/drawing/2014/main" id="{01F99083-D4E0-5F49-AE89-03FD0DD0D5E0}"/>
              </a:ext>
            </a:extLst>
          </p:cNvPr>
          <p:cNvSpPr/>
          <p:nvPr/>
        </p:nvSpPr>
        <p:spPr>
          <a:xfrm>
            <a:off x="2789927" y="4164250"/>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28" name="Rectangle 27">
            <a:extLst>
              <a:ext uri="{FF2B5EF4-FFF2-40B4-BE49-F238E27FC236}">
                <a16:creationId xmlns:a16="http://schemas.microsoft.com/office/drawing/2014/main" id="{28302E8E-4B5F-9146-B41A-3BBDFA72EBBC}"/>
              </a:ext>
            </a:extLst>
          </p:cNvPr>
          <p:cNvSpPr/>
          <p:nvPr/>
        </p:nvSpPr>
        <p:spPr>
          <a:xfrm>
            <a:off x="4887827" y="4168241"/>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sp>
        <p:nvSpPr>
          <p:cNvPr id="10" name="Rounded Rectangle 9">
            <a:extLst>
              <a:ext uri="{FF2B5EF4-FFF2-40B4-BE49-F238E27FC236}">
                <a16:creationId xmlns:a16="http://schemas.microsoft.com/office/drawing/2014/main" id="{B3785EDC-A5AE-3B4E-A16C-0D7E21EA5011}"/>
              </a:ext>
            </a:extLst>
          </p:cNvPr>
          <p:cNvSpPr/>
          <p:nvPr/>
        </p:nvSpPr>
        <p:spPr>
          <a:xfrm>
            <a:off x="612944" y="2503240"/>
            <a:ext cx="5389096" cy="1964798"/>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B0758D0-1D97-A445-9B61-B4C9BB9298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spTree>
    <p:custDataLst>
      <p:tags r:id="rId1"/>
    </p:custDataLst>
    <p:extLst>
      <p:ext uri="{BB962C8B-B14F-4D97-AF65-F5344CB8AC3E}">
        <p14:creationId xmlns:p14="http://schemas.microsoft.com/office/powerpoint/2010/main" val="6204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A006AC-C3AA-BD47-B06C-607DA139D6B6}"/>
              </a:ext>
            </a:extLst>
          </p:cNvPr>
          <p:cNvPicPr>
            <a:picLocks noChangeAspect="1"/>
          </p:cNvPicPr>
          <p:nvPr/>
        </p:nvPicPr>
        <p:blipFill rotWithShape="1">
          <a:blip r:embed="rId3"/>
          <a:srcRect t="51715" r="22406"/>
          <a:stretch/>
        </p:blipFill>
        <p:spPr>
          <a:xfrm>
            <a:off x="1677480" y="765494"/>
            <a:ext cx="6281776" cy="1685675"/>
          </a:xfrm>
          <a:prstGeom prst="rect">
            <a:avLst/>
          </a:prstGeom>
        </p:spPr>
      </p:pic>
      <p:sp>
        <p:nvSpPr>
          <p:cNvPr id="4" name="Rectangle 3">
            <a:extLst>
              <a:ext uri="{FF2B5EF4-FFF2-40B4-BE49-F238E27FC236}">
                <a16:creationId xmlns:a16="http://schemas.microsoft.com/office/drawing/2014/main" id="{5930F89B-4A8B-B043-A6B5-8ED9DE8B6230}"/>
              </a:ext>
            </a:extLst>
          </p:cNvPr>
          <p:cNvSpPr/>
          <p:nvPr/>
        </p:nvSpPr>
        <p:spPr>
          <a:xfrm>
            <a:off x="1906007" y="2460879"/>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27" name="Rectangle 26">
            <a:extLst>
              <a:ext uri="{FF2B5EF4-FFF2-40B4-BE49-F238E27FC236}">
                <a16:creationId xmlns:a16="http://schemas.microsoft.com/office/drawing/2014/main" id="{01F99083-D4E0-5F49-AE89-03FD0DD0D5E0}"/>
              </a:ext>
            </a:extLst>
          </p:cNvPr>
          <p:cNvSpPr/>
          <p:nvPr/>
        </p:nvSpPr>
        <p:spPr>
          <a:xfrm>
            <a:off x="3895159" y="2456888"/>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28" name="Rectangle 27">
            <a:extLst>
              <a:ext uri="{FF2B5EF4-FFF2-40B4-BE49-F238E27FC236}">
                <a16:creationId xmlns:a16="http://schemas.microsoft.com/office/drawing/2014/main" id="{28302E8E-4B5F-9146-B41A-3BBDFA72EBBC}"/>
              </a:ext>
            </a:extLst>
          </p:cNvPr>
          <p:cNvSpPr/>
          <p:nvPr/>
        </p:nvSpPr>
        <p:spPr>
          <a:xfrm>
            <a:off x="5993059" y="2460879"/>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sp>
        <p:nvSpPr>
          <p:cNvPr id="8" name="Rectangle 7">
            <a:extLst>
              <a:ext uri="{FF2B5EF4-FFF2-40B4-BE49-F238E27FC236}">
                <a16:creationId xmlns:a16="http://schemas.microsoft.com/office/drawing/2014/main" id="{D7391E3B-555A-5E4F-AB99-E26E59B3830F}"/>
              </a:ext>
            </a:extLst>
          </p:cNvPr>
          <p:cNvSpPr/>
          <p:nvPr/>
        </p:nvSpPr>
        <p:spPr>
          <a:xfrm>
            <a:off x="349913" y="2778366"/>
            <a:ext cx="273183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Input Embedding Layers</a:t>
            </a:r>
          </a:p>
        </p:txBody>
      </p:sp>
      <p:sp>
        <p:nvSpPr>
          <p:cNvPr id="9" name="Rectangle 8">
            <a:extLst>
              <a:ext uri="{FF2B5EF4-FFF2-40B4-BE49-F238E27FC236}">
                <a16:creationId xmlns:a16="http://schemas.microsoft.com/office/drawing/2014/main" id="{6FC2C5AC-7D8A-9B4A-A780-9D1702A26FED}"/>
              </a:ext>
            </a:extLst>
          </p:cNvPr>
          <p:cNvSpPr/>
          <p:nvPr/>
        </p:nvSpPr>
        <p:spPr>
          <a:xfrm>
            <a:off x="661339" y="3172070"/>
            <a:ext cx="7620997" cy="830997"/>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extract detection feature with Faster R-CNN for video and extract BERT text features </a:t>
            </a:r>
          </a:p>
          <a:p>
            <a:r>
              <a:rPr lang="en-US" sz="1600">
                <a:solidFill>
                  <a:schemeClr val="tx1"/>
                </a:solidFill>
                <a:latin typeface="Times New Roman" panose="02020603050405020304" pitchFamily="18" charset="0"/>
                <a:cs typeface="Times New Roman" panose="02020603050405020304" pitchFamily="18" charset="0"/>
              </a:rPr>
              <a:t>for questions, answers and subtitles, they are then contextualized with a CONV encoder.</a:t>
            </a:r>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Arial" panose="020B0604020202020204" pitchFamily="34" charset="0"/>
              <a:buChar char="•"/>
            </a:pPr>
            <a:endParaRPr lang="en-US" sz="160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E2BD758-FD91-9F49-87ED-1367A9737CE0}"/>
              </a:ext>
            </a:extLst>
          </p:cNvPr>
          <p:cNvSpPr/>
          <p:nvPr/>
        </p:nvSpPr>
        <p:spPr>
          <a:xfrm>
            <a:off x="5740842" y="4866501"/>
            <a:ext cx="3458817"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[Ren, </a:t>
            </a:r>
            <a:r>
              <a:rPr lang="en-US" sz="1200" dirty="0" err="1">
                <a:latin typeface="Times New Roman" panose="02020603050405020304" pitchFamily="18" charset="0"/>
                <a:cs typeface="Times New Roman" panose="02020603050405020304" pitchFamily="18" charset="0"/>
              </a:rPr>
              <a:t>et al</a:t>
            </a:r>
            <a:r>
              <a:rPr 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NIPS </a:t>
            </a:r>
            <a:r>
              <a:rPr lang="en-US" sz="1200" dirty="0">
                <a:latin typeface="Times New Roman" panose="02020603050405020304" pitchFamily="18" charset="0"/>
                <a:cs typeface="Times New Roman" panose="02020603050405020304" pitchFamily="18" charset="0"/>
              </a:rPr>
              <a:t>2015; Devlin et al., NAACL 2019]</a:t>
            </a:r>
          </a:p>
        </p:txBody>
      </p:sp>
      <p:sp>
        <p:nvSpPr>
          <p:cNvPr id="5" name="Slide Number Placeholder 4">
            <a:extLst>
              <a:ext uri="{FF2B5EF4-FFF2-40B4-BE49-F238E27FC236}">
                <a16:creationId xmlns:a16="http://schemas.microsoft.com/office/drawing/2014/main" id="{DF2CE7A6-8452-1D4E-A0D5-5F14FEE4DB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spTree>
    <p:extLst>
      <p:ext uri="{BB962C8B-B14F-4D97-AF65-F5344CB8AC3E}">
        <p14:creationId xmlns:p14="http://schemas.microsoft.com/office/powerpoint/2010/main" val="2284741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A006AC-C3AA-BD47-B06C-607DA139D6B6}"/>
              </a:ext>
            </a:extLst>
          </p:cNvPr>
          <p:cNvPicPr>
            <a:picLocks noChangeAspect="1"/>
          </p:cNvPicPr>
          <p:nvPr/>
        </p:nvPicPr>
        <p:blipFill rotWithShape="1">
          <a:blip r:embed="rId3"/>
          <a:srcRect t="51715" r="22406"/>
          <a:stretch/>
        </p:blipFill>
        <p:spPr>
          <a:xfrm>
            <a:off x="1677480" y="765494"/>
            <a:ext cx="6281776" cy="1685675"/>
          </a:xfrm>
          <a:prstGeom prst="rect">
            <a:avLst/>
          </a:prstGeom>
        </p:spPr>
      </p:pic>
      <p:sp>
        <p:nvSpPr>
          <p:cNvPr id="4" name="Rectangle 3">
            <a:extLst>
              <a:ext uri="{FF2B5EF4-FFF2-40B4-BE49-F238E27FC236}">
                <a16:creationId xmlns:a16="http://schemas.microsoft.com/office/drawing/2014/main" id="{5930F89B-4A8B-B043-A6B5-8ED9DE8B6230}"/>
              </a:ext>
            </a:extLst>
          </p:cNvPr>
          <p:cNvSpPr/>
          <p:nvPr/>
        </p:nvSpPr>
        <p:spPr>
          <a:xfrm>
            <a:off x="1906007" y="2460879"/>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27" name="Rectangle 26">
            <a:extLst>
              <a:ext uri="{FF2B5EF4-FFF2-40B4-BE49-F238E27FC236}">
                <a16:creationId xmlns:a16="http://schemas.microsoft.com/office/drawing/2014/main" id="{01F99083-D4E0-5F49-AE89-03FD0DD0D5E0}"/>
              </a:ext>
            </a:extLst>
          </p:cNvPr>
          <p:cNvSpPr/>
          <p:nvPr/>
        </p:nvSpPr>
        <p:spPr>
          <a:xfrm>
            <a:off x="3895159" y="2456888"/>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28" name="Rectangle 27">
            <a:extLst>
              <a:ext uri="{FF2B5EF4-FFF2-40B4-BE49-F238E27FC236}">
                <a16:creationId xmlns:a16="http://schemas.microsoft.com/office/drawing/2014/main" id="{28302E8E-4B5F-9146-B41A-3BBDFA72EBBC}"/>
              </a:ext>
            </a:extLst>
          </p:cNvPr>
          <p:cNvSpPr/>
          <p:nvPr/>
        </p:nvSpPr>
        <p:spPr>
          <a:xfrm>
            <a:off x="5993059" y="2460879"/>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sp>
        <p:nvSpPr>
          <p:cNvPr id="8" name="Rectangle 7">
            <a:extLst>
              <a:ext uri="{FF2B5EF4-FFF2-40B4-BE49-F238E27FC236}">
                <a16:creationId xmlns:a16="http://schemas.microsoft.com/office/drawing/2014/main" id="{D7391E3B-555A-5E4F-AB99-E26E59B3830F}"/>
              </a:ext>
            </a:extLst>
          </p:cNvPr>
          <p:cNvSpPr/>
          <p:nvPr/>
        </p:nvSpPr>
        <p:spPr>
          <a:xfrm>
            <a:off x="349913" y="2778366"/>
            <a:ext cx="273183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Input Embedding Layers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C2C5AC-7D8A-9B4A-A780-9D1702A26FED}"/>
                  </a:ext>
                </a:extLst>
              </p:cNvPr>
              <p:cNvSpPr/>
              <p:nvPr/>
            </p:nvSpPr>
            <p:spPr>
              <a:xfrm>
                <a:off x="661339" y="3172070"/>
                <a:ext cx="7620997" cy="1323439"/>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extract detection feature with Faster R-CNN for video and extract BERT text features </a:t>
                </a:r>
              </a:p>
              <a:p>
                <a:r>
                  <a:rPr lang="en-US" sz="1600">
                    <a:solidFill>
                      <a:schemeClr val="tx1"/>
                    </a:solidFill>
                    <a:latin typeface="Times New Roman" panose="02020603050405020304" pitchFamily="18" charset="0"/>
                    <a:cs typeface="Times New Roman" panose="02020603050405020304" pitchFamily="18" charset="0"/>
                  </a:rPr>
                  <a:t>for questions, answers and subtitles, they are then contextualized with a CONV encoder.</a:t>
                </a: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Extract region features at 0.5 FPS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p>
              <a:p>
                <a:pPr marL="342900" indent="-342900">
                  <a:buFont typeface="Arial" panose="020B0604020202020204" pitchFamily="34" charset="0"/>
                  <a:buChar char="•"/>
                </a:pPr>
                <a:r>
                  <a:rPr lang="en-US" sz="1600" b="0">
                    <a:solidFill>
                      <a:schemeClr val="tx1"/>
                    </a:solidFill>
                    <a:latin typeface="Times New Roman" panose="02020603050405020304" pitchFamily="18" charset="0"/>
                    <a:cs typeface="Times New Roman" panose="02020603050405020304" pitchFamily="18" charset="0"/>
                    <a:sym typeface="Wingdings" pitchFamily="2" charset="2"/>
                  </a:rPr>
                  <a:t>Align 2 neighboring subtitle sentences with a video frame </a:t>
                </a:r>
                <a14:m>
                  <m:oMath xmlns:m="http://schemas.openxmlformats.org/officeDocument/2006/math">
                    <m:r>
                      <a:rPr lang="en-US" sz="1600" b="0" i="0">
                        <a:solidFill>
                          <a:schemeClr val="tx1"/>
                        </a:solidFill>
                        <a:latin typeface="Cambria Math" panose="02040503050406030204" pitchFamily="18" charset="0"/>
                        <a:cs typeface="Times New Roman" panose="02020603050405020304" pitchFamily="18" charset="0"/>
                        <a:sym typeface="Wingdings" pitchFamily="2" charset="2"/>
                      </a:rPr>
                      <m:t> </m:t>
                    </m:r>
                  </m:oMath>
                </a14:m>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Concatenate a question    and a answer      as a hypothesis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p:txBody>
          </p:sp>
        </mc:Choice>
        <mc:Fallback xmlns="">
          <p:sp>
            <p:nvSpPr>
              <p:cNvPr id="9" name="Rectangle 8">
                <a:extLst>
                  <a:ext uri="{FF2B5EF4-FFF2-40B4-BE49-F238E27FC236}">
                    <a16:creationId xmlns:a16="http://schemas.microsoft.com/office/drawing/2014/main" id="{6FC2C5AC-7D8A-9B4A-A780-9D1702A26FED}"/>
                  </a:ext>
                </a:extLst>
              </p:cNvPr>
              <p:cNvSpPr>
                <a:spLocks noRot="1" noChangeAspect="1" noMove="1" noResize="1" noEditPoints="1" noAdjustHandles="1" noChangeArrowheads="1" noChangeShapeType="1" noTextEdit="1"/>
              </p:cNvSpPr>
              <p:nvPr/>
            </p:nvSpPr>
            <p:spPr>
              <a:xfrm>
                <a:off x="661339" y="3172070"/>
                <a:ext cx="7620997" cy="1323439"/>
              </a:xfrm>
              <a:prstGeom prst="rect">
                <a:avLst/>
              </a:prstGeom>
              <a:blipFill>
                <a:blip r:embed="rId6"/>
                <a:stretch>
                  <a:fillRect l="-333" t="-952" b="-476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D48E7D7-D699-9744-A1C0-6625AC16384B}"/>
              </a:ext>
            </a:extLst>
          </p:cNvPr>
          <p:cNvSpPr/>
          <p:nvPr/>
        </p:nvSpPr>
        <p:spPr>
          <a:xfrm>
            <a:off x="3031753" y="636730"/>
            <a:ext cx="4206240" cy="217489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17121-9A4C-C74B-822A-AC921D61EFF4}"/>
              </a:ext>
            </a:extLst>
          </p:cNvPr>
          <p:cNvPicPr>
            <a:picLocks noChangeAspect="1"/>
          </p:cNvPicPr>
          <p:nvPr/>
        </p:nvPicPr>
        <p:blipFill>
          <a:blip r:embed="rId7"/>
          <a:stretch>
            <a:fillRect/>
          </a:stretch>
        </p:blipFill>
        <p:spPr>
          <a:xfrm>
            <a:off x="3048378" y="4287320"/>
            <a:ext cx="85725" cy="137160"/>
          </a:xfrm>
          <a:prstGeom prst="rect">
            <a:avLst/>
          </a:prstGeom>
        </p:spPr>
      </p:pic>
      <p:pic>
        <p:nvPicPr>
          <p:cNvPr id="12" name="Picture 11">
            <a:extLst>
              <a:ext uri="{FF2B5EF4-FFF2-40B4-BE49-F238E27FC236}">
                <a16:creationId xmlns:a16="http://schemas.microsoft.com/office/drawing/2014/main" id="{A06B54D9-8DAA-F947-9B0B-FFC0A5D6986C}"/>
              </a:ext>
            </a:extLst>
          </p:cNvPr>
          <p:cNvPicPr>
            <a:picLocks noChangeAspect="1"/>
          </p:cNvPicPr>
          <p:nvPr/>
        </p:nvPicPr>
        <p:blipFill>
          <a:blip r:embed="rId8"/>
          <a:stretch>
            <a:fillRect/>
          </a:stretch>
        </p:blipFill>
        <p:spPr>
          <a:xfrm>
            <a:off x="4317200" y="4287320"/>
            <a:ext cx="205740" cy="137160"/>
          </a:xfrm>
          <a:prstGeom prst="rect">
            <a:avLst/>
          </a:prstGeom>
        </p:spPr>
      </p:pic>
      <p:pic>
        <p:nvPicPr>
          <p:cNvPr id="13" name="Picture 12">
            <a:extLst>
              <a:ext uri="{FF2B5EF4-FFF2-40B4-BE49-F238E27FC236}">
                <a16:creationId xmlns:a16="http://schemas.microsoft.com/office/drawing/2014/main" id="{693DF3D5-9515-C140-A5A7-74452A80AACC}"/>
              </a:ext>
            </a:extLst>
          </p:cNvPr>
          <p:cNvPicPr>
            <a:picLocks noChangeAspect="1"/>
          </p:cNvPicPr>
          <p:nvPr/>
        </p:nvPicPr>
        <p:blipFill>
          <a:blip r:embed="rId9"/>
          <a:stretch>
            <a:fillRect/>
          </a:stretch>
        </p:blipFill>
        <p:spPr>
          <a:xfrm>
            <a:off x="5851381" y="4236294"/>
            <a:ext cx="179164" cy="173736"/>
          </a:xfrm>
          <a:prstGeom prst="rect">
            <a:avLst/>
          </a:prstGeom>
        </p:spPr>
      </p:pic>
      <p:sp>
        <p:nvSpPr>
          <p:cNvPr id="18" name="Rectangle 17">
            <a:extLst>
              <a:ext uri="{FF2B5EF4-FFF2-40B4-BE49-F238E27FC236}">
                <a16:creationId xmlns:a16="http://schemas.microsoft.com/office/drawing/2014/main" id="{2063E3EB-BA17-FA44-A00A-3CA0BD9973CE}"/>
              </a:ext>
            </a:extLst>
          </p:cNvPr>
          <p:cNvSpPr/>
          <p:nvPr/>
        </p:nvSpPr>
        <p:spPr>
          <a:xfrm>
            <a:off x="643654" y="3230759"/>
            <a:ext cx="7542021" cy="48057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AAA7B47-AFE5-9240-BF35-08031890BC4B}"/>
              </a:ext>
            </a:extLst>
          </p:cNvPr>
          <p:cNvPicPr>
            <a:picLocks noChangeAspect="1"/>
          </p:cNvPicPr>
          <p:nvPr/>
        </p:nvPicPr>
        <p:blipFill>
          <a:blip r:embed="rId10"/>
          <a:stretch>
            <a:fillRect/>
          </a:stretch>
        </p:blipFill>
        <p:spPr>
          <a:xfrm>
            <a:off x="4146894" y="3733002"/>
            <a:ext cx="1119502" cy="183096"/>
          </a:xfrm>
          <a:prstGeom prst="rect">
            <a:avLst/>
          </a:prstGeom>
        </p:spPr>
      </p:pic>
      <p:pic>
        <p:nvPicPr>
          <p:cNvPr id="15" name="Picture 14">
            <a:extLst>
              <a:ext uri="{FF2B5EF4-FFF2-40B4-BE49-F238E27FC236}">
                <a16:creationId xmlns:a16="http://schemas.microsoft.com/office/drawing/2014/main" id="{C2708408-6DB5-3243-BAF5-C978756D44CF}"/>
              </a:ext>
            </a:extLst>
          </p:cNvPr>
          <p:cNvPicPr>
            <a:picLocks noChangeAspect="1"/>
          </p:cNvPicPr>
          <p:nvPr/>
        </p:nvPicPr>
        <p:blipFill>
          <a:blip r:embed="rId11"/>
          <a:stretch>
            <a:fillRect/>
          </a:stretch>
        </p:blipFill>
        <p:spPr>
          <a:xfrm>
            <a:off x="6118490" y="3946800"/>
            <a:ext cx="1076378" cy="182880"/>
          </a:xfrm>
          <a:prstGeom prst="rect">
            <a:avLst/>
          </a:prstGeom>
        </p:spPr>
      </p:pic>
      <p:pic>
        <p:nvPicPr>
          <p:cNvPr id="16" name="Picture 15">
            <a:extLst>
              <a:ext uri="{FF2B5EF4-FFF2-40B4-BE49-F238E27FC236}">
                <a16:creationId xmlns:a16="http://schemas.microsoft.com/office/drawing/2014/main" id="{4D8ABCAB-D581-ED4B-A08A-D25EFB370534}"/>
              </a:ext>
            </a:extLst>
          </p:cNvPr>
          <p:cNvPicPr>
            <a:picLocks noChangeAspect="1"/>
          </p:cNvPicPr>
          <p:nvPr/>
        </p:nvPicPr>
        <p:blipFill>
          <a:blip r:embed="rId12"/>
          <a:stretch>
            <a:fillRect/>
          </a:stretch>
        </p:blipFill>
        <p:spPr>
          <a:xfrm>
            <a:off x="6336556" y="4205843"/>
            <a:ext cx="980051" cy="201168"/>
          </a:xfrm>
          <a:prstGeom prst="rect">
            <a:avLst/>
          </a:prstGeom>
        </p:spPr>
      </p:pic>
      <p:sp>
        <p:nvSpPr>
          <p:cNvPr id="19" name="Rectangle 18">
            <a:extLst>
              <a:ext uri="{FF2B5EF4-FFF2-40B4-BE49-F238E27FC236}">
                <a16:creationId xmlns:a16="http://schemas.microsoft.com/office/drawing/2014/main" id="{7515A791-3888-454A-A787-3C44293CD9FF}"/>
              </a:ext>
            </a:extLst>
          </p:cNvPr>
          <p:cNvSpPr/>
          <p:nvPr/>
        </p:nvSpPr>
        <p:spPr>
          <a:xfrm>
            <a:off x="636779" y="3938094"/>
            <a:ext cx="7542021" cy="48057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EFBBD7B-607E-3844-B9B1-3306540F67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spTree>
    <p:extLst>
      <p:ext uri="{BB962C8B-B14F-4D97-AF65-F5344CB8AC3E}">
        <p14:creationId xmlns:p14="http://schemas.microsoft.com/office/powerpoint/2010/main" val="316915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pic>
        <p:nvPicPr>
          <p:cNvPr id="11" name="Picture 10">
            <a:extLst>
              <a:ext uri="{FF2B5EF4-FFF2-40B4-BE49-F238E27FC236}">
                <a16:creationId xmlns:a16="http://schemas.microsoft.com/office/drawing/2014/main" id="{D7E7E0CB-498B-064C-8A40-FA83EA82E2DB}"/>
              </a:ext>
            </a:extLst>
          </p:cNvPr>
          <p:cNvPicPr>
            <a:picLocks noChangeAspect="1"/>
          </p:cNvPicPr>
          <p:nvPr/>
        </p:nvPicPr>
        <p:blipFill>
          <a:blip r:embed="rId3"/>
          <a:stretch>
            <a:fillRect/>
          </a:stretch>
        </p:blipFill>
        <p:spPr>
          <a:xfrm>
            <a:off x="2107622" y="1267791"/>
            <a:ext cx="5110595" cy="2244336"/>
          </a:xfrm>
          <a:prstGeom prst="rect">
            <a:avLst/>
          </a:prstGeom>
        </p:spPr>
      </p:pic>
      <p:sp>
        <p:nvSpPr>
          <p:cNvPr id="16" name="Google Shape;57;p13">
            <a:extLst>
              <a:ext uri="{FF2B5EF4-FFF2-40B4-BE49-F238E27FC236}">
                <a16:creationId xmlns:a16="http://schemas.microsoft.com/office/drawing/2014/main" id="{0B1C89EF-F21A-F048-B9CD-7D0A1FC85F0A}"/>
              </a:ext>
            </a:extLst>
          </p:cNvPr>
          <p:cNvSpPr txBox="1"/>
          <p:nvPr/>
        </p:nvSpPr>
        <p:spPr>
          <a:xfrm>
            <a:off x="5550360" y="4847700"/>
            <a:ext cx="359364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[Antol et al., ICCV 2015; Anderson et al., CVPR 2018]</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Image QA Example</a:t>
            </a:r>
            <a:endParaRPr sz="24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C48CAD-6A88-EA45-9EAC-2B620451FD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a:t>
            </a:fld>
            <a:endParaRPr lang="en"/>
          </a:p>
        </p:txBody>
      </p:sp>
    </p:spTree>
    <p:extLst>
      <p:ext uri="{BB962C8B-B14F-4D97-AF65-F5344CB8AC3E}">
        <p14:creationId xmlns:p14="http://schemas.microsoft.com/office/powerpoint/2010/main" val="2812351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A006AC-C3AA-BD47-B06C-607DA139D6B6}"/>
              </a:ext>
            </a:extLst>
          </p:cNvPr>
          <p:cNvPicPr>
            <a:picLocks noChangeAspect="1"/>
          </p:cNvPicPr>
          <p:nvPr/>
        </p:nvPicPr>
        <p:blipFill rotWithShape="1">
          <a:blip r:embed="rId3"/>
          <a:srcRect t="51715" r="22406"/>
          <a:stretch/>
        </p:blipFill>
        <p:spPr>
          <a:xfrm>
            <a:off x="1677480" y="765494"/>
            <a:ext cx="6281776" cy="1685675"/>
          </a:xfrm>
          <a:prstGeom prst="rect">
            <a:avLst/>
          </a:prstGeom>
        </p:spPr>
      </p:pic>
      <p:sp>
        <p:nvSpPr>
          <p:cNvPr id="4" name="Rectangle 3">
            <a:extLst>
              <a:ext uri="{FF2B5EF4-FFF2-40B4-BE49-F238E27FC236}">
                <a16:creationId xmlns:a16="http://schemas.microsoft.com/office/drawing/2014/main" id="{5930F89B-4A8B-B043-A6B5-8ED9DE8B6230}"/>
              </a:ext>
            </a:extLst>
          </p:cNvPr>
          <p:cNvSpPr/>
          <p:nvPr/>
        </p:nvSpPr>
        <p:spPr>
          <a:xfrm>
            <a:off x="1906007" y="2460879"/>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27" name="Rectangle 26">
            <a:extLst>
              <a:ext uri="{FF2B5EF4-FFF2-40B4-BE49-F238E27FC236}">
                <a16:creationId xmlns:a16="http://schemas.microsoft.com/office/drawing/2014/main" id="{01F99083-D4E0-5F49-AE89-03FD0DD0D5E0}"/>
              </a:ext>
            </a:extLst>
          </p:cNvPr>
          <p:cNvSpPr/>
          <p:nvPr/>
        </p:nvSpPr>
        <p:spPr>
          <a:xfrm>
            <a:off x="3895159" y="2456888"/>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28" name="Rectangle 27">
            <a:extLst>
              <a:ext uri="{FF2B5EF4-FFF2-40B4-BE49-F238E27FC236}">
                <a16:creationId xmlns:a16="http://schemas.microsoft.com/office/drawing/2014/main" id="{28302E8E-4B5F-9146-B41A-3BBDFA72EBBC}"/>
              </a:ext>
            </a:extLst>
          </p:cNvPr>
          <p:cNvSpPr/>
          <p:nvPr/>
        </p:nvSpPr>
        <p:spPr>
          <a:xfrm>
            <a:off x="5993059" y="2460879"/>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sp>
        <p:nvSpPr>
          <p:cNvPr id="8" name="Rectangle 7">
            <a:extLst>
              <a:ext uri="{FF2B5EF4-FFF2-40B4-BE49-F238E27FC236}">
                <a16:creationId xmlns:a16="http://schemas.microsoft.com/office/drawing/2014/main" id="{D7391E3B-555A-5E4F-AB99-E26E59B3830F}"/>
              </a:ext>
            </a:extLst>
          </p:cNvPr>
          <p:cNvSpPr/>
          <p:nvPr/>
        </p:nvSpPr>
        <p:spPr>
          <a:xfrm>
            <a:off x="349913" y="2778366"/>
            <a:ext cx="273183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Input Embedding Layers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C2C5AC-7D8A-9B4A-A780-9D1702A26FED}"/>
                  </a:ext>
                </a:extLst>
              </p:cNvPr>
              <p:cNvSpPr/>
              <p:nvPr/>
            </p:nvSpPr>
            <p:spPr>
              <a:xfrm>
                <a:off x="661339" y="3172070"/>
                <a:ext cx="7620997" cy="1323439"/>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extract detection feature with Faster R-CNN for video and extract BERT text features </a:t>
                </a:r>
              </a:p>
              <a:p>
                <a:r>
                  <a:rPr lang="en-US" sz="1600">
                    <a:solidFill>
                      <a:schemeClr val="tx1"/>
                    </a:solidFill>
                    <a:latin typeface="Times New Roman" panose="02020603050405020304" pitchFamily="18" charset="0"/>
                    <a:cs typeface="Times New Roman" panose="02020603050405020304" pitchFamily="18" charset="0"/>
                  </a:rPr>
                  <a:t>for questions, answers and subtitles, they are then contextualized with a CONV encoder.</a:t>
                </a: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Extract region features at 0.5 FPS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p>
              <a:p>
                <a:pPr marL="342900" indent="-342900">
                  <a:buFont typeface="Arial" panose="020B0604020202020204" pitchFamily="34" charset="0"/>
                  <a:buChar char="•"/>
                </a:pPr>
                <a:r>
                  <a:rPr lang="en-US" sz="1600" b="0">
                    <a:solidFill>
                      <a:schemeClr val="tx1"/>
                    </a:solidFill>
                    <a:latin typeface="Times New Roman" panose="02020603050405020304" pitchFamily="18" charset="0"/>
                    <a:cs typeface="Times New Roman" panose="02020603050405020304" pitchFamily="18" charset="0"/>
                    <a:sym typeface="Wingdings" pitchFamily="2" charset="2"/>
                  </a:rPr>
                  <a:t>Align 2 neighboring subtitle sentences with a video frame </a:t>
                </a:r>
                <a14:m>
                  <m:oMath xmlns:m="http://schemas.openxmlformats.org/officeDocument/2006/math">
                    <m:r>
                      <a:rPr lang="en-US" sz="1600" b="0" i="0">
                        <a:solidFill>
                          <a:schemeClr val="tx1"/>
                        </a:solidFill>
                        <a:latin typeface="Cambria Math" panose="02040503050406030204" pitchFamily="18" charset="0"/>
                        <a:cs typeface="Times New Roman" panose="02020603050405020304" pitchFamily="18" charset="0"/>
                        <a:sym typeface="Wingdings" pitchFamily="2" charset="2"/>
                      </a:rPr>
                      <m:t> </m:t>
                    </m:r>
                  </m:oMath>
                </a14:m>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Concatenate a question    and a answer      as a hypothesis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p:txBody>
          </p:sp>
        </mc:Choice>
        <mc:Fallback xmlns="">
          <p:sp>
            <p:nvSpPr>
              <p:cNvPr id="9" name="Rectangle 8">
                <a:extLst>
                  <a:ext uri="{FF2B5EF4-FFF2-40B4-BE49-F238E27FC236}">
                    <a16:creationId xmlns:a16="http://schemas.microsoft.com/office/drawing/2014/main" id="{6FC2C5AC-7D8A-9B4A-A780-9D1702A26FED}"/>
                  </a:ext>
                </a:extLst>
              </p:cNvPr>
              <p:cNvSpPr>
                <a:spLocks noRot="1" noChangeAspect="1" noMove="1" noResize="1" noEditPoints="1" noAdjustHandles="1" noChangeArrowheads="1" noChangeShapeType="1" noTextEdit="1"/>
              </p:cNvSpPr>
              <p:nvPr/>
            </p:nvSpPr>
            <p:spPr>
              <a:xfrm>
                <a:off x="661339" y="3172070"/>
                <a:ext cx="7620997" cy="1323439"/>
              </a:xfrm>
              <a:prstGeom prst="rect">
                <a:avLst/>
              </a:prstGeom>
              <a:blipFill>
                <a:blip r:embed="rId6"/>
                <a:stretch>
                  <a:fillRect l="-333" t="-952" b="-476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D48E7D7-D699-9744-A1C0-6625AC16384B}"/>
              </a:ext>
            </a:extLst>
          </p:cNvPr>
          <p:cNvSpPr/>
          <p:nvPr/>
        </p:nvSpPr>
        <p:spPr>
          <a:xfrm>
            <a:off x="3031753" y="636730"/>
            <a:ext cx="4206240" cy="217489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17121-9A4C-C74B-822A-AC921D61EFF4}"/>
              </a:ext>
            </a:extLst>
          </p:cNvPr>
          <p:cNvPicPr>
            <a:picLocks noChangeAspect="1"/>
          </p:cNvPicPr>
          <p:nvPr/>
        </p:nvPicPr>
        <p:blipFill>
          <a:blip r:embed="rId7"/>
          <a:stretch>
            <a:fillRect/>
          </a:stretch>
        </p:blipFill>
        <p:spPr>
          <a:xfrm>
            <a:off x="3048378" y="4287320"/>
            <a:ext cx="85725" cy="137160"/>
          </a:xfrm>
          <a:prstGeom prst="rect">
            <a:avLst/>
          </a:prstGeom>
        </p:spPr>
      </p:pic>
      <p:pic>
        <p:nvPicPr>
          <p:cNvPr id="12" name="Picture 11">
            <a:extLst>
              <a:ext uri="{FF2B5EF4-FFF2-40B4-BE49-F238E27FC236}">
                <a16:creationId xmlns:a16="http://schemas.microsoft.com/office/drawing/2014/main" id="{A06B54D9-8DAA-F947-9B0B-FFC0A5D6986C}"/>
              </a:ext>
            </a:extLst>
          </p:cNvPr>
          <p:cNvPicPr>
            <a:picLocks noChangeAspect="1"/>
          </p:cNvPicPr>
          <p:nvPr/>
        </p:nvPicPr>
        <p:blipFill>
          <a:blip r:embed="rId8"/>
          <a:stretch>
            <a:fillRect/>
          </a:stretch>
        </p:blipFill>
        <p:spPr>
          <a:xfrm>
            <a:off x="4317200" y="4287320"/>
            <a:ext cx="205740" cy="137160"/>
          </a:xfrm>
          <a:prstGeom prst="rect">
            <a:avLst/>
          </a:prstGeom>
        </p:spPr>
      </p:pic>
      <p:pic>
        <p:nvPicPr>
          <p:cNvPr id="13" name="Picture 12">
            <a:extLst>
              <a:ext uri="{FF2B5EF4-FFF2-40B4-BE49-F238E27FC236}">
                <a16:creationId xmlns:a16="http://schemas.microsoft.com/office/drawing/2014/main" id="{693DF3D5-9515-C140-A5A7-74452A80AACC}"/>
              </a:ext>
            </a:extLst>
          </p:cNvPr>
          <p:cNvPicPr>
            <a:picLocks noChangeAspect="1"/>
          </p:cNvPicPr>
          <p:nvPr/>
        </p:nvPicPr>
        <p:blipFill>
          <a:blip r:embed="rId9"/>
          <a:stretch>
            <a:fillRect/>
          </a:stretch>
        </p:blipFill>
        <p:spPr>
          <a:xfrm>
            <a:off x="5851381" y="4236294"/>
            <a:ext cx="179164" cy="173736"/>
          </a:xfrm>
          <a:prstGeom prst="rect">
            <a:avLst/>
          </a:prstGeom>
        </p:spPr>
      </p:pic>
      <p:pic>
        <p:nvPicPr>
          <p:cNvPr id="14" name="Picture 13">
            <a:extLst>
              <a:ext uri="{FF2B5EF4-FFF2-40B4-BE49-F238E27FC236}">
                <a16:creationId xmlns:a16="http://schemas.microsoft.com/office/drawing/2014/main" id="{2AAA7B47-AFE5-9240-BF35-08031890BC4B}"/>
              </a:ext>
            </a:extLst>
          </p:cNvPr>
          <p:cNvPicPr>
            <a:picLocks noChangeAspect="1"/>
          </p:cNvPicPr>
          <p:nvPr/>
        </p:nvPicPr>
        <p:blipFill>
          <a:blip r:embed="rId10"/>
          <a:stretch>
            <a:fillRect/>
          </a:stretch>
        </p:blipFill>
        <p:spPr>
          <a:xfrm>
            <a:off x="4146894" y="3733002"/>
            <a:ext cx="1119502" cy="183096"/>
          </a:xfrm>
          <a:prstGeom prst="rect">
            <a:avLst/>
          </a:prstGeom>
        </p:spPr>
      </p:pic>
      <p:pic>
        <p:nvPicPr>
          <p:cNvPr id="15" name="Picture 14">
            <a:extLst>
              <a:ext uri="{FF2B5EF4-FFF2-40B4-BE49-F238E27FC236}">
                <a16:creationId xmlns:a16="http://schemas.microsoft.com/office/drawing/2014/main" id="{C2708408-6DB5-3243-BAF5-C978756D44CF}"/>
              </a:ext>
            </a:extLst>
          </p:cNvPr>
          <p:cNvPicPr>
            <a:picLocks noChangeAspect="1"/>
          </p:cNvPicPr>
          <p:nvPr/>
        </p:nvPicPr>
        <p:blipFill>
          <a:blip r:embed="rId11"/>
          <a:stretch>
            <a:fillRect/>
          </a:stretch>
        </p:blipFill>
        <p:spPr>
          <a:xfrm>
            <a:off x="6118490" y="3946800"/>
            <a:ext cx="1076378" cy="182880"/>
          </a:xfrm>
          <a:prstGeom prst="rect">
            <a:avLst/>
          </a:prstGeom>
        </p:spPr>
      </p:pic>
      <p:pic>
        <p:nvPicPr>
          <p:cNvPr id="16" name="Picture 15">
            <a:extLst>
              <a:ext uri="{FF2B5EF4-FFF2-40B4-BE49-F238E27FC236}">
                <a16:creationId xmlns:a16="http://schemas.microsoft.com/office/drawing/2014/main" id="{4D8ABCAB-D581-ED4B-A08A-D25EFB370534}"/>
              </a:ext>
            </a:extLst>
          </p:cNvPr>
          <p:cNvPicPr>
            <a:picLocks noChangeAspect="1"/>
          </p:cNvPicPr>
          <p:nvPr/>
        </p:nvPicPr>
        <p:blipFill>
          <a:blip r:embed="rId12"/>
          <a:stretch>
            <a:fillRect/>
          </a:stretch>
        </p:blipFill>
        <p:spPr>
          <a:xfrm>
            <a:off x="6336556" y="4205843"/>
            <a:ext cx="980051" cy="201168"/>
          </a:xfrm>
          <a:prstGeom prst="rect">
            <a:avLst/>
          </a:prstGeom>
        </p:spPr>
      </p:pic>
      <p:sp>
        <p:nvSpPr>
          <p:cNvPr id="19" name="Rectangle 18">
            <a:extLst>
              <a:ext uri="{FF2B5EF4-FFF2-40B4-BE49-F238E27FC236}">
                <a16:creationId xmlns:a16="http://schemas.microsoft.com/office/drawing/2014/main" id="{7515A791-3888-454A-A787-3C44293CD9FF}"/>
              </a:ext>
            </a:extLst>
          </p:cNvPr>
          <p:cNvSpPr/>
          <p:nvPr/>
        </p:nvSpPr>
        <p:spPr>
          <a:xfrm>
            <a:off x="636779" y="4205843"/>
            <a:ext cx="7542021" cy="21282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063E3EB-BA17-FA44-A00A-3CA0BD9973CE}"/>
              </a:ext>
            </a:extLst>
          </p:cNvPr>
          <p:cNvSpPr/>
          <p:nvPr/>
        </p:nvSpPr>
        <p:spPr>
          <a:xfrm>
            <a:off x="643654" y="3230759"/>
            <a:ext cx="7542021" cy="72244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2194B86-F1E4-614B-8191-CC0B8145CF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spTree>
    <p:extLst>
      <p:ext uri="{BB962C8B-B14F-4D97-AF65-F5344CB8AC3E}">
        <p14:creationId xmlns:p14="http://schemas.microsoft.com/office/powerpoint/2010/main" val="336486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A006AC-C3AA-BD47-B06C-607DA139D6B6}"/>
              </a:ext>
            </a:extLst>
          </p:cNvPr>
          <p:cNvPicPr>
            <a:picLocks noChangeAspect="1"/>
          </p:cNvPicPr>
          <p:nvPr/>
        </p:nvPicPr>
        <p:blipFill rotWithShape="1">
          <a:blip r:embed="rId3"/>
          <a:srcRect t="51715" r="22406"/>
          <a:stretch/>
        </p:blipFill>
        <p:spPr>
          <a:xfrm>
            <a:off x="1677480" y="765494"/>
            <a:ext cx="6281776" cy="1685675"/>
          </a:xfrm>
          <a:prstGeom prst="rect">
            <a:avLst/>
          </a:prstGeom>
        </p:spPr>
      </p:pic>
      <p:sp>
        <p:nvSpPr>
          <p:cNvPr id="4" name="Rectangle 3">
            <a:extLst>
              <a:ext uri="{FF2B5EF4-FFF2-40B4-BE49-F238E27FC236}">
                <a16:creationId xmlns:a16="http://schemas.microsoft.com/office/drawing/2014/main" id="{5930F89B-4A8B-B043-A6B5-8ED9DE8B6230}"/>
              </a:ext>
            </a:extLst>
          </p:cNvPr>
          <p:cNvSpPr/>
          <p:nvPr/>
        </p:nvSpPr>
        <p:spPr>
          <a:xfrm>
            <a:off x="1906007" y="2460879"/>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27" name="Rectangle 26">
            <a:extLst>
              <a:ext uri="{FF2B5EF4-FFF2-40B4-BE49-F238E27FC236}">
                <a16:creationId xmlns:a16="http://schemas.microsoft.com/office/drawing/2014/main" id="{01F99083-D4E0-5F49-AE89-03FD0DD0D5E0}"/>
              </a:ext>
            </a:extLst>
          </p:cNvPr>
          <p:cNvSpPr/>
          <p:nvPr/>
        </p:nvSpPr>
        <p:spPr>
          <a:xfrm>
            <a:off x="3895159" y="2456888"/>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28" name="Rectangle 27">
            <a:extLst>
              <a:ext uri="{FF2B5EF4-FFF2-40B4-BE49-F238E27FC236}">
                <a16:creationId xmlns:a16="http://schemas.microsoft.com/office/drawing/2014/main" id="{28302E8E-4B5F-9146-B41A-3BBDFA72EBBC}"/>
              </a:ext>
            </a:extLst>
          </p:cNvPr>
          <p:cNvSpPr/>
          <p:nvPr/>
        </p:nvSpPr>
        <p:spPr>
          <a:xfrm>
            <a:off x="5993059" y="2460879"/>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sp>
        <p:nvSpPr>
          <p:cNvPr id="8" name="Rectangle 7">
            <a:extLst>
              <a:ext uri="{FF2B5EF4-FFF2-40B4-BE49-F238E27FC236}">
                <a16:creationId xmlns:a16="http://schemas.microsoft.com/office/drawing/2014/main" id="{D7391E3B-555A-5E4F-AB99-E26E59B3830F}"/>
              </a:ext>
            </a:extLst>
          </p:cNvPr>
          <p:cNvSpPr/>
          <p:nvPr/>
        </p:nvSpPr>
        <p:spPr>
          <a:xfrm>
            <a:off x="349913" y="2778366"/>
            <a:ext cx="273183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Input Embedding Layers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C2C5AC-7D8A-9B4A-A780-9D1702A26FED}"/>
                  </a:ext>
                </a:extLst>
              </p:cNvPr>
              <p:cNvSpPr/>
              <p:nvPr/>
            </p:nvSpPr>
            <p:spPr>
              <a:xfrm>
                <a:off x="661339" y="3172070"/>
                <a:ext cx="7620997" cy="1323439"/>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extract detection feature with Faster R-CNN for video and extract BERT text features </a:t>
                </a:r>
              </a:p>
              <a:p>
                <a:r>
                  <a:rPr lang="en-US" sz="1600">
                    <a:solidFill>
                      <a:schemeClr val="tx1"/>
                    </a:solidFill>
                    <a:latin typeface="Times New Roman" panose="02020603050405020304" pitchFamily="18" charset="0"/>
                    <a:cs typeface="Times New Roman" panose="02020603050405020304" pitchFamily="18" charset="0"/>
                  </a:rPr>
                  <a:t>for questions, answers and subtitles, they are then contextualized with a CONV encoder.</a:t>
                </a: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Extract region features at 0.5 FPS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p>
              <a:p>
                <a:pPr marL="342900" indent="-342900">
                  <a:buFont typeface="Arial" panose="020B0604020202020204" pitchFamily="34" charset="0"/>
                  <a:buChar char="•"/>
                </a:pPr>
                <a:r>
                  <a:rPr lang="en-US" sz="1600" b="0">
                    <a:solidFill>
                      <a:schemeClr val="tx1"/>
                    </a:solidFill>
                    <a:latin typeface="Times New Roman" panose="02020603050405020304" pitchFamily="18" charset="0"/>
                    <a:cs typeface="Times New Roman" panose="02020603050405020304" pitchFamily="18" charset="0"/>
                    <a:sym typeface="Wingdings" pitchFamily="2" charset="2"/>
                  </a:rPr>
                  <a:t>Align 2 neighboring subtitle sentences with a video frame </a:t>
                </a:r>
                <a14:m>
                  <m:oMath xmlns:m="http://schemas.openxmlformats.org/officeDocument/2006/math">
                    <m:r>
                      <a:rPr lang="en-US" sz="1600" b="0" i="0">
                        <a:solidFill>
                          <a:schemeClr val="tx1"/>
                        </a:solidFill>
                        <a:latin typeface="Cambria Math" panose="02040503050406030204" pitchFamily="18" charset="0"/>
                        <a:cs typeface="Times New Roman" panose="02020603050405020304" pitchFamily="18" charset="0"/>
                        <a:sym typeface="Wingdings" pitchFamily="2" charset="2"/>
                      </a:rPr>
                      <m:t> </m:t>
                    </m:r>
                  </m:oMath>
                </a14:m>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Concatenate a question    and a answer      as a hypothesis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 </a:t>
                </a:r>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p:txBody>
          </p:sp>
        </mc:Choice>
        <mc:Fallback xmlns="">
          <p:sp>
            <p:nvSpPr>
              <p:cNvPr id="9" name="Rectangle 8">
                <a:extLst>
                  <a:ext uri="{FF2B5EF4-FFF2-40B4-BE49-F238E27FC236}">
                    <a16:creationId xmlns:a16="http://schemas.microsoft.com/office/drawing/2014/main" id="{6FC2C5AC-7D8A-9B4A-A780-9D1702A26FED}"/>
                  </a:ext>
                </a:extLst>
              </p:cNvPr>
              <p:cNvSpPr>
                <a:spLocks noRot="1" noChangeAspect="1" noMove="1" noResize="1" noEditPoints="1" noAdjustHandles="1" noChangeArrowheads="1" noChangeShapeType="1" noTextEdit="1"/>
              </p:cNvSpPr>
              <p:nvPr/>
            </p:nvSpPr>
            <p:spPr>
              <a:xfrm>
                <a:off x="661339" y="3172070"/>
                <a:ext cx="7620997" cy="1323439"/>
              </a:xfrm>
              <a:prstGeom prst="rect">
                <a:avLst/>
              </a:prstGeom>
              <a:blipFill>
                <a:blip r:embed="rId6"/>
                <a:stretch>
                  <a:fillRect l="-333" t="-952" b="-476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D48E7D7-D699-9744-A1C0-6625AC16384B}"/>
              </a:ext>
            </a:extLst>
          </p:cNvPr>
          <p:cNvSpPr/>
          <p:nvPr/>
        </p:nvSpPr>
        <p:spPr>
          <a:xfrm>
            <a:off x="3031753" y="636730"/>
            <a:ext cx="4206240" cy="217489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17121-9A4C-C74B-822A-AC921D61EFF4}"/>
              </a:ext>
            </a:extLst>
          </p:cNvPr>
          <p:cNvPicPr>
            <a:picLocks noChangeAspect="1"/>
          </p:cNvPicPr>
          <p:nvPr/>
        </p:nvPicPr>
        <p:blipFill>
          <a:blip r:embed="rId7"/>
          <a:stretch>
            <a:fillRect/>
          </a:stretch>
        </p:blipFill>
        <p:spPr>
          <a:xfrm>
            <a:off x="3048378" y="4287320"/>
            <a:ext cx="85725" cy="137160"/>
          </a:xfrm>
          <a:prstGeom prst="rect">
            <a:avLst/>
          </a:prstGeom>
        </p:spPr>
      </p:pic>
      <p:pic>
        <p:nvPicPr>
          <p:cNvPr id="12" name="Picture 11">
            <a:extLst>
              <a:ext uri="{FF2B5EF4-FFF2-40B4-BE49-F238E27FC236}">
                <a16:creationId xmlns:a16="http://schemas.microsoft.com/office/drawing/2014/main" id="{A06B54D9-8DAA-F947-9B0B-FFC0A5D6986C}"/>
              </a:ext>
            </a:extLst>
          </p:cNvPr>
          <p:cNvPicPr>
            <a:picLocks noChangeAspect="1"/>
          </p:cNvPicPr>
          <p:nvPr/>
        </p:nvPicPr>
        <p:blipFill>
          <a:blip r:embed="rId8"/>
          <a:stretch>
            <a:fillRect/>
          </a:stretch>
        </p:blipFill>
        <p:spPr>
          <a:xfrm>
            <a:off x="4317200" y="4287320"/>
            <a:ext cx="205740" cy="137160"/>
          </a:xfrm>
          <a:prstGeom prst="rect">
            <a:avLst/>
          </a:prstGeom>
        </p:spPr>
      </p:pic>
      <p:pic>
        <p:nvPicPr>
          <p:cNvPr id="13" name="Picture 12">
            <a:extLst>
              <a:ext uri="{FF2B5EF4-FFF2-40B4-BE49-F238E27FC236}">
                <a16:creationId xmlns:a16="http://schemas.microsoft.com/office/drawing/2014/main" id="{693DF3D5-9515-C140-A5A7-74452A80AACC}"/>
              </a:ext>
            </a:extLst>
          </p:cNvPr>
          <p:cNvPicPr>
            <a:picLocks noChangeAspect="1"/>
          </p:cNvPicPr>
          <p:nvPr/>
        </p:nvPicPr>
        <p:blipFill>
          <a:blip r:embed="rId9"/>
          <a:stretch>
            <a:fillRect/>
          </a:stretch>
        </p:blipFill>
        <p:spPr>
          <a:xfrm>
            <a:off x="5851381" y="4236294"/>
            <a:ext cx="179164" cy="173736"/>
          </a:xfrm>
          <a:prstGeom prst="rect">
            <a:avLst/>
          </a:prstGeom>
        </p:spPr>
      </p:pic>
      <p:pic>
        <p:nvPicPr>
          <p:cNvPr id="14" name="Picture 13">
            <a:extLst>
              <a:ext uri="{FF2B5EF4-FFF2-40B4-BE49-F238E27FC236}">
                <a16:creationId xmlns:a16="http://schemas.microsoft.com/office/drawing/2014/main" id="{2AAA7B47-AFE5-9240-BF35-08031890BC4B}"/>
              </a:ext>
            </a:extLst>
          </p:cNvPr>
          <p:cNvPicPr>
            <a:picLocks noChangeAspect="1"/>
          </p:cNvPicPr>
          <p:nvPr/>
        </p:nvPicPr>
        <p:blipFill>
          <a:blip r:embed="rId10"/>
          <a:stretch>
            <a:fillRect/>
          </a:stretch>
        </p:blipFill>
        <p:spPr>
          <a:xfrm>
            <a:off x="4146894" y="3733002"/>
            <a:ext cx="1119502" cy="183096"/>
          </a:xfrm>
          <a:prstGeom prst="rect">
            <a:avLst/>
          </a:prstGeom>
        </p:spPr>
      </p:pic>
      <p:pic>
        <p:nvPicPr>
          <p:cNvPr id="15" name="Picture 14">
            <a:extLst>
              <a:ext uri="{FF2B5EF4-FFF2-40B4-BE49-F238E27FC236}">
                <a16:creationId xmlns:a16="http://schemas.microsoft.com/office/drawing/2014/main" id="{C2708408-6DB5-3243-BAF5-C978756D44CF}"/>
              </a:ext>
            </a:extLst>
          </p:cNvPr>
          <p:cNvPicPr>
            <a:picLocks noChangeAspect="1"/>
          </p:cNvPicPr>
          <p:nvPr/>
        </p:nvPicPr>
        <p:blipFill>
          <a:blip r:embed="rId11"/>
          <a:stretch>
            <a:fillRect/>
          </a:stretch>
        </p:blipFill>
        <p:spPr>
          <a:xfrm>
            <a:off x="6118490" y="3946800"/>
            <a:ext cx="1076378" cy="182880"/>
          </a:xfrm>
          <a:prstGeom prst="rect">
            <a:avLst/>
          </a:prstGeom>
        </p:spPr>
      </p:pic>
      <p:pic>
        <p:nvPicPr>
          <p:cNvPr id="16" name="Picture 15">
            <a:extLst>
              <a:ext uri="{FF2B5EF4-FFF2-40B4-BE49-F238E27FC236}">
                <a16:creationId xmlns:a16="http://schemas.microsoft.com/office/drawing/2014/main" id="{4D8ABCAB-D581-ED4B-A08A-D25EFB370534}"/>
              </a:ext>
            </a:extLst>
          </p:cNvPr>
          <p:cNvPicPr>
            <a:picLocks noChangeAspect="1"/>
          </p:cNvPicPr>
          <p:nvPr/>
        </p:nvPicPr>
        <p:blipFill>
          <a:blip r:embed="rId12"/>
          <a:stretch>
            <a:fillRect/>
          </a:stretch>
        </p:blipFill>
        <p:spPr>
          <a:xfrm>
            <a:off x="6336556" y="4205843"/>
            <a:ext cx="980051" cy="201168"/>
          </a:xfrm>
          <a:prstGeom prst="rect">
            <a:avLst/>
          </a:prstGeom>
        </p:spPr>
      </p:pic>
      <p:sp>
        <p:nvSpPr>
          <p:cNvPr id="18" name="Rectangle 17">
            <a:extLst>
              <a:ext uri="{FF2B5EF4-FFF2-40B4-BE49-F238E27FC236}">
                <a16:creationId xmlns:a16="http://schemas.microsoft.com/office/drawing/2014/main" id="{2063E3EB-BA17-FA44-A00A-3CA0BD9973CE}"/>
              </a:ext>
            </a:extLst>
          </p:cNvPr>
          <p:cNvSpPr/>
          <p:nvPr/>
        </p:nvSpPr>
        <p:spPr>
          <a:xfrm>
            <a:off x="643654" y="3230759"/>
            <a:ext cx="7542021" cy="95394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085D024-3E9F-4640-9BD4-C71EB7335D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spTree>
    <p:extLst>
      <p:ext uri="{BB962C8B-B14F-4D97-AF65-F5344CB8AC3E}">
        <p14:creationId xmlns:p14="http://schemas.microsoft.com/office/powerpoint/2010/main" val="305784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391E3B-555A-5E4F-AB99-E26E59B3830F}"/>
              </a:ext>
            </a:extLst>
          </p:cNvPr>
          <p:cNvSpPr/>
          <p:nvPr/>
        </p:nvSpPr>
        <p:spPr>
          <a:xfrm>
            <a:off x="349913" y="2563682"/>
            <a:ext cx="240642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QA Guided Attention</a:t>
            </a:r>
          </a:p>
        </p:txBody>
      </p:sp>
      <p:sp>
        <p:nvSpPr>
          <p:cNvPr id="9" name="Rectangle 8">
            <a:extLst>
              <a:ext uri="{FF2B5EF4-FFF2-40B4-BE49-F238E27FC236}">
                <a16:creationId xmlns:a16="http://schemas.microsoft.com/office/drawing/2014/main" id="{6FC2C5AC-7D8A-9B4A-A780-9D1702A26FED}"/>
              </a:ext>
            </a:extLst>
          </p:cNvPr>
          <p:cNvSpPr/>
          <p:nvPr/>
        </p:nvSpPr>
        <p:spPr>
          <a:xfrm>
            <a:off x="661339" y="2957386"/>
            <a:ext cx="7827784" cy="1077218"/>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compute the matching scores from QA words to each visual region (each subtitle word). </a:t>
            </a: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For frame                   </a:t>
            </a:r>
            <a:r>
              <a:rPr lang="en-US" sz="1600" b="0">
                <a:solidFill>
                  <a:schemeClr val="tx1"/>
                </a:solidFill>
                <a:latin typeface="Times New Roman" panose="02020603050405020304" pitchFamily="18" charset="0"/>
                <a:cs typeface="Times New Roman" panose="02020603050405020304" pitchFamily="18" charset="0"/>
                <a:sym typeface="Wingdings" pitchFamily="2" charset="2"/>
              </a:rPr>
              <a:t>, the scores from the QA words                      to each region</a:t>
            </a:r>
          </a:p>
          <a:p>
            <a:pPr marL="342900" indent="-342900">
              <a:buFont typeface="Arial" panose="020B0604020202020204" pitchFamily="34" charset="0"/>
              <a:buChar char="•"/>
            </a:pPr>
            <a:endParaRPr lang="en-US" sz="1600">
              <a:solidFill>
                <a:schemeClr val="tx1"/>
              </a:solidFill>
              <a:latin typeface="Times New Roman" panose="02020603050405020304" pitchFamily="18" charset="0"/>
              <a:cs typeface="Times New Roman" panose="02020603050405020304" pitchFamily="18" charset="0"/>
              <a:sym typeface="Wingdings" pitchFamily="2" charset="2"/>
            </a:endParaRPr>
          </a:p>
          <a:p>
            <a:endParaRPr lang="en-US" sz="1600">
              <a:solidFill>
                <a:schemeClr val="tx1"/>
              </a:solidFill>
              <a:latin typeface="Times New Roman" panose="02020603050405020304" pitchFamily="18" charset="0"/>
              <a:cs typeface="Times New Roman" panose="02020603050405020304" pitchFamily="18" charset="0"/>
              <a:sym typeface="Wingdings" pitchFamily="2" charset="2"/>
            </a:endParaRPr>
          </a:p>
        </p:txBody>
      </p:sp>
      <p:pic>
        <p:nvPicPr>
          <p:cNvPr id="5" name="Picture 4">
            <a:extLst>
              <a:ext uri="{FF2B5EF4-FFF2-40B4-BE49-F238E27FC236}">
                <a16:creationId xmlns:a16="http://schemas.microsoft.com/office/drawing/2014/main" id="{8832550C-7194-C742-BB17-FF93EF4DED62}"/>
              </a:ext>
            </a:extLst>
          </p:cNvPr>
          <p:cNvPicPr>
            <a:picLocks noChangeAspect="1"/>
          </p:cNvPicPr>
          <p:nvPr/>
        </p:nvPicPr>
        <p:blipFill>
          <a:blip r:embed="rId3"/>
          <a:stretch>
            <a:fillRect/>
          </a:stretch>
        </p:blipFill>
        <p:spPr>
          <a:xfrm>
            <a:off x="1673345" y="736930"/>
            <a:ext cx="5908627" cy="1729154"/>
          </a:xfrm>
          <a:prstGeom prst="rect">
            <a:avLst/>
          </a:prstGeom>
        </p:spPr>
      </p:pic>
      <p:sp>
        <p:nvSpPr>
          <p:cNvPr id="15" name="Rectangle 14">
            <a:extLst>
              <a:ext uri="{FF2B5EF4-FFF2-40B4-BE49-F238E27FC236}">
                <a16:creationId xmlns:a16="http://schemas.microsoft.com/office/drawing/2014/main" id="{4AD3EA89-BA5D-8C40-AA09-5EC57C754286}"/>
              </a:ext>
            </a:extLst>
          </p:cNvPr>
          <p:cNvSpPr/>
          <p:nvPr/>
        </p:nvSpPr>
        <p:spPr>
          <a:xfrm>
            <a:off x="5363343" y="1405591"/>
            <a:ext cx="2540254" cy="115486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D9E39F-E377-0E4A-934D-9EE993F7C893}"/>
              </a:ext>
            </a:extLst>
          </p:cNvPr>
          <p:cNvSpPr/>
          <p:nvPr/>
        </p:nvSpPr>
        <p:spPr>
          <a:xfrm>
            <a:off x="4399822" y="1008666"/>
            <a:ext cx="2193483" cy="5932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9F6859-430D-8F47-96A3-33391647AAEB}"/>
              </a:ext>
            </a:extLst>
          </p:cNvPr>
          <p:cNvPicPr>
            <a:picLocks noChangeAspect="1"/>
          </p:cNvPicPr>
          <p:nvPr/>
        </p:nvPicPr>
        <p:blipFill>
          <a:blip r:embed="rId4"/>
          <a:stretch>
            <a:fillRect/>
          </a:stretch>
        </p:blipFill>
        <p:spPr>
          <a:xfrm>
            <a:off x="1956136" y="3278524"/>
            <a:ext cx="912993" cy="201168"/>
          </a:xfrm>
          <a:prstGeom prst="rect">
            <a:avLst/>
          </a:prstGeom>
        </p:spPr>
      </p:pic>
      <p:pic>
        <p:nvPicPr>
          <p:cNvPr id="11" name="Picture 10">
            <a:extLst>
              <a:ext uri="{FF2B5EF4-FFF2-40B4-BE49-F238E27FC236}">
                <a16:creationId xmlns:a16="http://schemas.microsoft.com/office/drawing/2014/main" id="{E3E288AA-6859-804D-AFA7-4FA6524E7D18}"/>
              </a:ext>
            </a:extLst>
          </p:cNvPr>
          <p:cNvPicPr>
            <a:picLocks noChangeAspect="1"/>
          </p:cNvPicPr>
          <p:nvPr/>
        </p:nvPicPr>
        <p:blipFill>
          <a:blip r:embed="rId5"/>
          <a:stretch>
            <a:fillRect/>
          </a:stretch>
        </p:blipFill>
        <p:spPr>
          <a:xfrm>
            <a:off x="5475938" y="3271649"/>
            <a:ext cx="980051" cy="201168"/>
          </a:xfrm>
          <a:prstGeom prst="rect">
            <a:avLst/>
          </a:prstGeom>
        </p:spPr>
      </p:pic>
      <p:pic>
        <p:nvPicPr>
          <p:cNvPr id="4" name="Picture 3">
            <a:extLst>
              <a:ext uri="{FF2B5EF4-FFF2-40B4-BE49-F238E27FC236}">
                <a16:creationId xmlns:a16="http://schemas.microsoft.com/office/drawing/2014/main" id="{810370A6-60CD-FE46-9D72-505C2FE19FB4}"/>
              </a:ext>
            </a:extLst>
          </p:cNvPr>
          <p:cNvPicPr>
            <a:picLocks noChangeAspect="1"/>
          </p:cNvPicPr>
          <p:nvPr/>
        </p:nvPicPr>
        <p:blipFill>
          <a:blip r:embed="rId6"/>
          <a:stretch>
            <a:fillRect/>
          </a:stretch>
        </p:blipFill>
        <p:spPr>
          <a:xfrm>
            <a:off x="3448050" y="3510840"/>
            <a:ext cx="2633862" cy="496955"/>
          </a:xfrm>
          <a:prstGeom prst="rect">
            <a:avLst/>
          </a:prstGeom>
        </p:spPr>
      </p:pic>
      <p:sp>
        <p:nvSpPr>
          <p:cNvPr id="2" name="Slide Number Placeholder 1">
            <a:extLst>
              <a:ext uri="{FF2B5EF4-FFF2-40B4-BE49-F238E27FC236}">
                <a16:creationId xmlns:a16="http://schemas.microsoft.com/office/drawing/2014/main" id="{AA001B7B-849A-284E-B096-1017614B13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21</a:t>
            </a:fld>
            <a:endParaRPr lang="en"/>
          </a:p>
        </p:txBody>
      </p:sp>
    </p:spTree>
    <p:extLst>
      <p:ext uri="{BB962C8B-B14F-4D97-AF65-F5344CB8AC3E}">
        <p14:creationId xmlns:p14="http://schemas.microsoft.com/office/powerpoint/2010/main" val="2453577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391E3B-555A-5E4F-AB99-E26E59B3830F}"/>
              </a:ext>
            </a:extLst>
          </p:cNvPr>
          <p:cNvSpPr/>
          <p:nvPr/>
        </p:nvSpPr>
        <p:spPr>
          <a:xfrm>
            <a:off x="349913" y="2563682"/>
            <a:ext cx="2406428"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QA Guided Attention</a:t>
            </a:r>
          </a:p>
        </p:txBody>
      </p:sp>
      <p:sp>
        <p:nvSpPr>
          <p:cNvPr id="9" name="Rectangle 8">
            <a:extLst>
              <a:ext uri="{FF2B5EF4-FFF2-40B4-BE49-F238E27FC236}">
                <a16:creationId xmlns:a16="http://schemas.microsoft.com/office/drawing/2014/main" id="{6FC2C5AC-7D8A-9B4A-A780-9D1702A26FED}"/>
              </a:ext>
            </a:extLst>
          </p:cNvPr>
          <p:cNvSpPr/>
          <p:nvPr/>
        </p:nvSpPr>
        <p:spPr>
          <a:xfrm>
            <a:off x="661339" y="2957386"/>
            <a:ext cx="8212505" cy="1815882"/>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compute the matching scores from QA words to each visual region (each subtitle word). </a:t>
            </a: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For frame                   </a:t>
            </a:r>
            <a:r>
              <a:rPr lang="en-US" sz="1600" b="0">
                <a:solidFill>
                  <a:schemeClr val="tx1"/>
                </a:solidFill>
                <a:latin typeface="Times New Roman" panose="02020603050405020304" pitchFamily="18" charset="0"/>
                <a:cs typeface="Times New Roman" panose="02020603050405020304" pitchFamily="18" charset="0"/>
                <a:sym typeface="Wingdings" pitchFamily="2" charset="2"/>
              </a:rPr>
              <a:t>, the scores from the QA words                      to each region</a:t>
            </a:r>
          </a:p>
          <a:p>
            <a:pPr marL="342900" indent="-342900">
              <a:buFont typeface="Arial" panose="020B0604020202020204" pitchFamily="34" charset="0"/>
              <a:buChar char="•"/>
            </a:pPr>
            <a:endParaRPr lang="en-US" sz="1600">
              <a:solidFill>
                <a:schemeClr val="tx1"/>
              </a:solidFill>
              <a:latin typeface="Times New Roman" panose="02020603050405020304" pitchFamily="18" charset="0"/>
              <a:cs typeface="Times New Roman" panose="02020603050405020304" pitchFamily="18" charset="0"/>
              <a:sym typeface="Wingdings" pitchFamily="2" charset="2"/>
            </a:endParaRPr>
          </a:p>
          <a:p>
            <a:endParaRPr lang="en-US" sz="160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We apply LogSumExp loss to encourage the positive word-region pairs to have higher scores</a:t>
            </a:r>
          </a:p>
          <a:p>
            <a:r>
              <a:rPr lang="en-US" sz="1600">
                <a:solidFill>
                  <a:schemeClr val="tx1"/>
                </a:solidFill>
                <a:latin typeface="Times New Roman" panose="02020603050405020304" pitchFamily="18" charset="0"/>
                <a:cs typeface="Times New Roman" panose="02020603050405020304" pitchFamily="18" charset="0"/>
              </a:rPr>
              <a:t>       than the negative pairs:</a:t>
            </a:r>
          </a:p>
          <a:p>
            <a:pPr marL="342900" indent="-342900">
              <a:buFont typeface="Arial" panose="020B0604020202020204" pitchFamily="34" charset="0"/>
              <a:buChar char="•"/>
            </a:pPr>
            <a:endParaRPr lang="en-US" sz="1600" b="0">
              <a:solidFill>
                <a:schemeClr val="tx1"/>
              </a:solidFill>
              <a:latin typeface="Times New Roman" panose="02020603050405020304" pitchFamily="18" charset="0"/>
              <a:cs typeface="Times New Roman" panose="02020603050405020304" pitchFamily="18" charset="0"/>
              <a:sym typeface="Wingdings" pitchFamily="2" charset="2"/>
            </a:endParaRPr>
          </a:p>
        </p:txBody>
      </p:sp>
      <p:pic>
        <p:nvPicPr>
          <p:cNvPr id="5" name="Picture 4">
            <a:extLst>
              <a:ext uri="{FF2B5EF4-FFF2-40B4-BE49-F238E27FC236}">
                <a16:creationId xmlns:a16="http://schemas.microsoft.com/office/drawing/2014/main" id="{8832550C-7194-C742-BB17-FF93EF4DED62}"/>
              </a:ext>
            </a:extLst>
          </p:cNvPr>
          <p:cNvPicPr>
            <a:picLocks noChangeAspect="1"/>
          </p:cNvPicPr>
          <p:nvPr/>
        </p:nvPicPr>
        <p:blipFill>
          <a:blip r:embed="rId3"/>
          <a:stretch>
            <a:fillRect/>
          </a:stretch>
        </p:blipFill>
        <p:spPr>
          <a:xfrm>
            <a:off x="1673345" y="736930"/>
            <a:ext cx="5908627" cy="1729154"/>
          </a:xfrm>
          <a:prstGeom prst="rect">
            <a:avLst/>
          </a:prstGeom>
        </p:spPr>
      </p:pic>
      <p:sp>
        <p:nvSpPr>
          <p:cNvPr id="15" name="Rectangle 14">
            <a:extLst>
              <a:ext uri="{FF2B5EF4-FFF2-40B4-BE49-F238E27FC236}">
                <a16:creationId xmlns:a16="http://schemas.microsoft.com/office/drawing/2014/main" id="{4AD3EA89-BA5D-8C40-AA09-5EC57C754286}"/>
              </a:ext>
            </a:extLst>
          </p:cNvPr>
          <p:cNvSpPr/>
          <p:nvPr/>
        </p:nvSpPr>
        <p:spPr>
          <a:xfrm>
            <a:off x="5363343" y="1405591"/>
            <a:ext cx="2540254" cy="115486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D9E39F-E377-0E4A-934D-9EE993F7C893}"/>
              </a:ext>
            </a:extLst>
          </p:cNvPr>
          <p:cNvSpPr/>
          <p:nvPr/>
        </p:nvSpPr>
        <p:spPr>
          <a:xfrm>
            <a:off x="4399822" y="1008666"/>
            <a:ext cx="2193483" cy="5932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9F6859-430D-8F47-96A3-33391647AAEB}"/>
              </a:ext>
            </a:extLst>
          </p:cNvPr>
          <p:cNvPicPr>
            <a:picLocks noChangeAspect="1"/>
          </p:cNvPicPr>
          <p:nvPr/>
        </p:nvPicPr>
        <p:blipFill>
          <a:blip r:embed="rId4"/>
          <a:stretch>
            <a:fillRect/>
          </a:stretch>
        </p:blipFill>
        <p:spPr>
          <a:xfrm>
            <a:off x="1956136" y="3278524"/>
            <a:ext cx="912993" cy="201168"/>
          </a:xfrm>
          <a:prstGeom prst="rect">
            <a:avLst/>
          </a:prstGeom>
        </p:spPr>
      </p:pic>
      <p:pic>
        <p:nvPicPr>
          <p:cNvPr id="11" name="Picture 10">
            <a:extLst>
              <a:ext uri="{FF2B5EF4-FFF2-40B4-BE49-F238E27FC236}">
                <a16:creationId xmlns:a16="http://schemas.microsoft.com/office/drawing/2014/main" id="{E3E288AA-6859-804D-AFA7-4FA6524E7D18}"/>
              </a:ext>
            </a:extLst>
          </p:cNvPr>
          <p:cNvPicPr>
            <a:picLocks noChangeAspect="1"/>
          </p:cNvPicPr>
          <p:nvPr/>
        </p:nvPicPr>
        <p:blipFill>
          <a:blip r:embed="rId5"/>
          <a:stretch>
            <a:fillRect/>
          </a:stretch>
        </p:blipFill>
        <p:spPr>
          <a:xfrm>
            <a:off x="5475938" y="3271649"/>
            <a:ext cx="980051" cy="201168"/>
          </a:xfrm>
          <a:prstGeom prst="rect">
            <a:avLst/>
          </a:prstGeom>
        </p:spPr>
      </p:pic>
      <p:pic>
        <p:nvPicPr>
          <p:cNvPr id="4" name="Picture 3">
            <a:extLst>
              <a:ext uri="{FF2B5EF4-FFF2-40B4-BE49-F238E27FC236}">
                <a16:creationId xmlns:a16="http://schemas.microsoft.com/office/drawing/2014/main" id="{810370A6-60CD-FE46-9D72-505C2FE19FB4}"/>
              </a:ext>
            </a:extLst>
          </p:cNvPr>
          <p:cNvPicPr>
            <a:picLocks noChangeAspect="1"/>
          </p:cNvPicPr>
          <p:nvPr/>
        </p:nvPicPr>
        <p:blipFill>
          <a:blip r:embed="rId6"/>
          <a:stretch>
            <a:fillRect/>
          </a:stretch>
        </p:blipFill>
        <p:spPr>
          <a:xfrm>
            <a:off x="3448050" y="3510840"/>
            <a:ext cx="2633862" cy="496955"/>
          </a:xfrm>
          <a:prstGeom prst="rect">
            <a:avLst/>
          </a:prstGeom>
        </p:spPr>
      </p:pic>
      <p:pic>
        <p:nvPicPr>
          <p:cNvPr id="13" name="Picture 12">
            <a:extLst>
              <a:ext uri="{FF2B5EF4-FFF2-40B4-BE49-F238E27FC236}">
                <a16:creationId xmlns:a16="http://schemas.microsoft.com/office/drawing/2014/main" id="{CF476241-164D-FC4A-80EF-44A3124606D6}"/>
              </a:ext>
            </a:extLst>
          </p:cNvPr>
          <p:cNvPicPr>
            <a:picLocks noChangeAspect="1"/>
          </p:cNvPicPr>
          <p:nvPr/>
        </p:nvPicPr>
        <p:blipFill>
          <a:blip r:embed="rId7"/>
          <a:stretch>
            <a:fillRect/>
          </a:stretch>
        </p:blipFill>
        <p:spPr>
          <a:xfrm>
            <a:off x="3092980" y="4361838"/>
            <a:ext cx="3945953" cy="571587"/>
          </a:xfrm>
          <a:prstGeom prst="rect">
            <a:avLst/>
          </a:prstGeom>
        </p:spPr>
      </p:pic>
      <p:sp>
        <p:nvSpPr>
          <p:cNvPr id="14" name="Rectangle 13">
            <a:extLst>
              <a:ext uri="{FF2B5EF4-FFF2-40B4-BE49-F238E27FC236}">
                <a16:creationId xmlns:a16="http://schemas.microsoft.com/office/drawing/2014/main" id="{F373DE7D-FEBD-EA4C-AEC8-8C85C69819EF}"/>
              </a:ext>
            </a:extLst>
          </p:cNvPr>
          <p:cNvSpPr/>
          <p:nvPr/>
        </p:nvSpPr>
        <p:spPr>
          <a:xfrm>
            <a:off x="7581972" y="4866501"/>
            <a:ext cx="1622066"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[Li et al., CVPR 2017]</a:t>
            </a:r>
          </a:p>
        </p:txBody>
      </p:sp>
      <p:sp>
        <p:nvSpPr>
          <p:cNvPr id="2" name="Slide Number Placeholder 1">
            <a:extLst>
              <a:ext uri="{FF2B5EF4-FFF2-40B4-BE49-F238E27FC236}">
                <a16:creationId xmlns:a16="http://schemas.microsoft.com/office/drawing/2014/main" id="{D5A94F1E-78F5-A540-8004-8CD7160736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spTree>
    <p:extLst>
      <p:ext uri="{BB962C8B-B14F-4D97-AF65-F5344CB8AC3E}">
        <p14:creationId xmlns:p14="http://schemas.microsoft.com/office/powerpoint/2010/main" val="2270188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391E3B-555A-5E4F-AB99-E26E59B3830F}"/>
              </a:ext>
            </a:extLst>
          </p:cNvPr>
          <p:cNvSpPr/>
          <p:nvPr/>
        </p:nvSpPr>
        <p:spPr>
          <a:xfrm>
            <a:off x="349913" y="2563682"/>
            <a:ext cx="3017173"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Aligned Video-Text Fusion</a:t>
            </a:r>
          </a:p>
        </p:txBody>
      </p:sp>
      <p:sp>
        <p:nvSpPr>
          <p:cNvPr id="11" name="Rectangle 10">
            <a:extLst>
              <a:ext uri="{FF2B5EF4-FFF2-40B4-BE49-F238E27FC236}">
                <a16:creationId xmlns:a16="http://schemas.microsoft.com/office/drawing/2014/main" id="{2B6FB4AC-8E39-954D-BCBE-12175D7B3CDA}"/>
              </a:ext>
            </a:extLst>
          </p:cNvPr>
          <p:cNvSpPr/>
          <p:nvPr/>
        </p:nvSpPr>
        <p:spPr>
          <a:xfrm>
            <a:off x="661339" y="2957386"/>
            <a:ext cx="8153194" cy="1872500"/>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With the matching scores, we compute the attened QA-aware video and subtitle representation </a:t>
            </a:r>
          </a:p>
          <a:p>
            <a:r>
              <a:rPr lang="en-US" sz="1600">
                <a:solidFill>
                  <a:schemeClr val="tx1"/>
                </a:solidFill>
                <a:latin typeface="Times New Roman" panose="02020603050405020304" pitchFamily="18" charset="0"/>
                <a:cs typeface="Times New Roman" panose="02020603050405020304" pitchFamily="18" charset="0"/>
              </a:rPr>
              <a:t>and fuse them at frame-level:</a:t>
            </a:r>
          </a:p>
          <a:p>
            <a:r>
              <a:rPr lang="en-US" sz="1600">
                <a:solidFill>
                  <a:schemeClr val="tx1"/>
                </a:solidFill>
                <a:latin typeface="Times New Roman" panose="02020603050405020304" pitchFamily="18" charset="0"/>
                <a:cs typeface="Times New Roman" panose="02020603050405020304" pitchFamily="18" charset="0"/>
              </a:rPr>
              <a:t>	          </a:t>
            </a:r>
          </a:p>
          <a:p>
            <a:r>
              <a:rPr lang="en-US" sz="1600" b="0">
                <a:solidFill>
                  <a:schemeClr val="tx1"/>
                </a:solidFill>
                <a:latin typeface="Times New Roman" panose="02020603050405020304" pitchFamily="18" charset="0"/>
                <a:cs typeface="Times New Roman" panose="02020603050405020304" pitchFamily="18" charset="0"/>
              </a:rPr>
              <a:t>                                            </a:t>
            </a:r>
            <a:endParaRPr lang="en-US" sz="16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We further encode the fused representation with a linear layer followed by a conv encoder and a </a:t>
            </a:r>
          </a:p>
          <a:p>
            <a:r>
              <a:rPr lang="en-US" sz="1600">
                <a:solidFill>
                  <a:schemeClr val="tx1"/>
                </a:solidFill>
                <a:latin typeface="Times New Roman" panose="02020603050405020304" pitchFamily="18" charset="0"/>
                <a:cs typeface="Times New Roman" panose="02020603050405020304" pitchFamily="18" charset="0"/>
              </a:rPr>
              <a:t>max-pooling layer to obtain the final respresentation 	</a:t>
            </a:r>
          </a:p>
        </p:txBody>
      </p:sp>
      <p:pic>
        <p:nvPicPr>
          <p:cNvPr id="6" name="Picture 5">
            <a:extLst>
              <a:ext uri="{FF2B5EF4-FFF2-40B4-BE49-F238E27FC236}">
                <a16:creationId xmlns:a16="http://schemas.microsoft.com/office/drawing/2014/main" id="{0CAEF98F-66D8-AA48-B0B9-4E834BEC235C}"/>
              </a:ext>
            </a:extLst>
          </p:cNvPr>
          <p:cNvPicPr>
            <a:picLocks noChangeAspect="1"/>
          </p:cNvPicPr>
          <p:nvPr/>
        </p:nvPicPr>
        <p:blipFill rotWithShape="1">
          <a:blip r:embed="rId3"/>
          <a:srcRect l="6228" r="14413" b="37186"/>
          <a:stretch/>
        </p:blipFill>
        <p:spPr>
          <a:xfrm>
            <a:off x="2274071" y="777275"/>
            <a:ext cx="4182387" cy="1419211"/>
          </a:xfrm>
          <a:prstGeom prst="rect">
            <a:avLst/>
          </a:prstGeom>
        </p:spPr>
      </p:pic>
      <p:sp>
        <p:nvSpPr>
          <p:cNvPr id="14" name="Rectangle 13">
            <a:extLst>
              <a:ext uri="{FF2B5EF4-FFF2-40B4-BE49-F238E27FC236}">
                <a16:creationId xmlns:a16="http://schemas.microsoft.com/office/drawing/2014/main" id="{A828FC15-0CBC-B643-ACA1-55AAA1301982}"/>
              </a:ext>
            </a:extLst>
          </p:cNvPr>
          <p:cNvSpPr/>
          <p:nvPr/>
        </p:nvSpPr>
        <p:spPr>
          <a:xfrm>
            <a:off x="2112741" y="2141243"/>
            <a:ext cx="623889"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Video</a:t>
            </a:r>
          </a:p>
        </p:txBody>
      </p:sp>
      <p:sp>
        <p:nvSpPr>
          <p:cNvPr id="15" name="Rectangle 14">
            <a:extLst>
              <a:ext uri="{FF2B5EF4-FFF2-40B4-BE49-F238E27FC236}">
                <a16:creationId xmlns:a16="http://schemas.microsoft.com/office/drawing/2014/main" id="{CE48DEB7-3E37-A542-BD8D-4331291097D2}"/>
              </a:ext>
            </a:extLst>
          </p:cNvPr>
          <p:cNvSpPr/>
          <p:nvPr/>
        </p:nvSpPr>
        <p:spPr>
          <a:xfrm>
            <a:off x="4101893" y="2137252"/>
            <a:ext cx="545342"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Q+A</a:t>
            </a:r>
          </a:p>
        </p:txBody>
      </p:sp>
      <p:sp>
        <p:nvSpPr>
          <p:cNvPr id="16" name="Rectangle 15">
            <a:extLst>
              <a:ext uri="{FF2B5EF4-FFF2-40B4-BE49-F238E27FC236}">
                <a16:creationId xmlns:a16="http://schemas.microsoft.com/office/drawing/2014/main" id="{EDF927E2-82F5-2745-A3C5-D6E999AC4D0C}"/>
              </a:ext>
            </a:extLst>
          </p:cNvPr>
          <p:cNvSpPr/>
          <p:nvPr/>
        </p:nvSpPr>
        <p:spPr>
          <a:xfrm>
            <a:off x="6183891" y="2141243"/>
            <a:ext cx="742511" cy="307777"/>
          </a:xfrm>
          <a:prstGeom prst="rect">
            <a:avLst/>
          </a:prstGeom>
        </p:spPr>
        <p:txBody>
          <a:bodyPr wrap="none">
            <a:spAutoFit/>
          </a:bodyPr>
          <a:lstStyle/>
          <a:p>
            <a:r>
              <a:rPr lang="en-US">
                <a:solidFill>
                  <a:schemeClr val="tx1"/>
                </a:solidFill>
                <a:latin typeface="Times New Roman" panose="02020603050405020304" pitchFamily="18" charset="0"/>
                <a:cs typeface="Times New Roman" panose="02020603050405020304" pitchFamily="18" charset="0"/>
              </a:rPr>
              <a:t>Subtitle</a:t>
            </a:r>
          </a:p>
        </p:txBody>
      </p:sp>
      <p:pic>
        <p:nvPicPr>
          <p:cNvPr id="5" name="Picture 4">
            <a:extLst>
              <a:ext uri="{FF2B5EF4-FFF2-40B4-BE49-F238E27FC236}">
                <a16:creationId xmlns:a16="http://schemas.microsoft.com/office/drawing/2014/main" id="{3CDFDC26-8135-D64D-93A0-463395096777}"/>
              </a:ext>
            </a:extLst>
          </p:cNvPr>
          <p:cNvPicPr>
            <a:picLocks noChangeAspect="1"/>
          </p:cNvPicPr>
          <p:nvPr/>
        </p:nvPicPr>
        <p:blipFill>
          <a:blip r:embed="rId4"/>
          <a:stretch>
            <a:fillRect/>
          </a:stretch>
        </p:blipFill>
        <p:spPr>
          <a:xfrm>
            <a:off x="5071598" y="4474150"/>
            <a:ext cx="920486" cy="234916"/>
          </a:xfrm>
          <a:prstGeom prst="rect">
            <a:avLst/>
          </a:prstGeom>
        </p:spPr>
      </p:pic>
      <p:pic>
        <p:nvPicPr>
          <p:cNvPr id="4" name="Picture 3">
            <a:extLst>
              <a:ext uri="{FF2B5EF4-FFF2-40B4-BE49-F238E27FC236}">
                <a16:creationId xmlns:a16="http://schemas.microsoft.com/office/drawing/2014/main" id="{23F55769-17B7-904A-9C8A-8F7834CA560D}"/>
              </a:ext>
            </a:extLst>
          </p:cNvPr>
          <p:cNvPicPr>
            <a:picLocks noChangeAspect="1"/>
          </p:cNvPicPr>
          <p:nvPr/>
        </p:nvPicPr>
        <p:blipFill>
          <a:blip r:embed="rId5"/>
          <a:stretch>
            <a:fillRect/>
          </a:stretch>
        </p:blipFill>
        <p:spPr>
          <a:xfrm>
            <a:off x="3296618" y="3650599"/>
            <a:ext cx="3017174" cy="275960"/>
          </a:xfrm>
          <a:prstGeom prst="rect">
            <a:avLst/>
          </a:prstGeom>
        </p:spPr>
      </p:pic>
      <p:sp>
        <p:nvSpPr>
          <p:cNvPr id="2" name="Slide Number Placeholder 1">
            <a:extLst>
              <a:ext uri="{FF2B5EF4-FFF2-40B4-BE49-F238E27FC236}">
                <a16:creationId xmlns:a16="http://schemas.microsoft.com/office/drawing/2014/main" id="{4F58CF4E-C72B-E94F-A380-0A0720FDDB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spTree>
    <p:extLst>
      <p:ext uri="{BB962C8B-B14F-4D97-AF65-F5344CB8AC3E}">
        <p14:creationId xmlns:p14="http://schemas.microsoft.com/office/powerpoint/2010/main" val="3901143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391E3B-555A-5E4F-AB99-E26E59B3830F}"/>
              </a:ext>
            </a:extLst>
          </p:cNvPr>
          <p:cNvSpPr/>
          <p:nvPr/>
        </p:nvSpPr>
        <p:spPr>
          <a:xfrm>
            <a:off x="349913" y="2563682"/>
            <a:ext cx="1813317"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Span Prediction</a:t>
            </a:r>
          </a:p>
        </p:txBody>
      </p:sp>
      <p:sp>
        <p:nvSpPr>
          <p:cNvPr id="11" name="Rectangle 10">
            <a:extLst>
              <a:ext uri="{FF2B5EF4-FFF2-40B4-BE49-F238E27FC236}">
                <a16:creationId xmlns:a16="http://schemas.microsoft.com/office/drawing/2014/main" id="{2B6FB4AC-8E39-954D-BCBE-12175D7B3CDA}"/>
              </a:ext>
            </a:extLst>
          </p:cNvPr>
          <p:cNvSpPr/>
          <p:nvPr/>
        </p:nvSpPr>
        <p:spPr>
          <a:xfrm>
            <a:off x="661339" y="2957386"/>
            <a:ext cx="8416086" cy="1569660"/>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We produce start probabilities and end probabilities with two linear layers with softmax. We </a:t>
            </a:r>
          </a:p>
          <a:p>
            <a:r>
              <a:rPr lang="en-US" sz="1600">
                <a:solidFill>
                  <a:schemeClr val="tx1"/>
                </a:solidFill>
                <a:latin typeface="Times New Roman" panose="02020603050405020304" pitchFamily="18" charset="0"/>
                <a:cs typeface="Times New Roman" panose="02020603050405020304" pitchFamily="18" charset="0"/>
              </a:rPr>
              <a:t>apply cross-entropy loss to encourage higher probabilities at the ground-truth start and end location.</a:t>
            </a:r>
          </a:p>
          <a:p>
            <a:endParaRPr lang="en-US" sz="16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a:p>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latin typeface="Times New Roman" panose="02020603050405020304" pitchFamily="18" charset="0"/>
                <a:cs typeface="Times New Roman" panose="02020603050405020304" pitchFamily="18" charset="0"/>
              </a:rPr>
              <a:t>At inference, we use the                            pair with the highest joint probability.</a:t>
            </a: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224444E1-AD99-2F4A-89D5-3757852E5605}"/>
              </a:ext>
            </a:extLst>
          </p:cNvPr>
          <p:cNvPicPr>
            <a:picLocks noChangeAspect="1"/>
          </p:cNvPicPr>
          <p:nvPr/>
        </p:nvPicPr>
        <p:blipFill>
          <a:blip r:embed="rId3"/>
          <a:stretch>
            <a:fillRect/>
          </a:stretch>
        </p:blipFill>
        <p:spPr>
          <a:xfrm>
            <a:off x="3312341" y="1044003"/>
            <a:ext cx="2081781" cy="967292"/>
          </a:xfrm>
          <a:prstGeom prst="rect">
            <a:avLst/>
          </a:prstGeom>
        </p:spPr>
      </p:pic>
      <p:sp>
        <p:nvSpPr>
          <p:cNvPr id="12" name="TextBox 11">
            <a:extLst>
              <a:ext uri="{FF2B5EF4-FFF2-40B4-BE49-F238E27FC236}">
                <a16:creationId xmlns:a16="http://schemas.microsoft.com/office/drawing/2014/main" id="{D541754E-012C-9D42-B448-3D0729BA7CE7}"/>
              </a:ext>
            </a:extLst>
          </p:cNvPr>
          <p:cNvSpPr txBox="1"/>
          <p:nvPr/>
        </p:nvSpPr>
        <p:spPr>
          <a:xfrm>
            <a:off x="4805421" y="1961678"/>
            <a:ext cx="2426188"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Span start and end probabilities</a:t>
            </a:r>
          </a:p>
        </p:txBody>
      </p:sp>
      <p:pic>
        <p:nvPicPr>
          <p:cNvPr id="13" name="Picture 12">
            <a:extLst>
              <a:ext uri="{FF2B5EF4-FFF2-40B4-BE49-F238E27FC236}">
                <a16:creationId xmlns:a16="http://schemas.microsoft.com/office/drawing/2014/main" id="{30C21DF3-BD1C-A84F-9B75-95FE937C46B7}"/>
              </a:ext>
            </a:extLst>
          </p:cNvPr>
          <p:cNvPicPr>
            <a:picLocks noChangeAspect="1"/>
          </p:cNvPicPr>
          <p:nvPr/>
        </p:nvPicPr>
        <p:blipFill>
          <a:blip r:embed="rId4"/>
          <a:stretch>
            <a:fillRect/>
          </a:stretch>
        </p:blipFill>
        <p:spPr>
          <a:xfrm>
            <a:off x="3310864" y="3535061"/>
            <a:ext cx="2946121" cy="655276"/>
          </a:xfrm>
          <a:prstGeom prst="rect">
            <a:avLst/>
          </a:prstGeom>
        </p:spPr>
      </p:pic>
      <p:sp>
        <p:nvSpPr>
          <p:cNvPr id="31" name="Rounded Rectangle 30">
            <a:extLst>
              <a:ext uri="{FF2B5EF4-FFF2-40B4-BE49-F238E27FC236}">
                <a16:creationId xmlns:a16="http://schemas.microsoft.com/office/drawing/2014/main" id="{47C1645C-5ED3-404E-A188-8D33FFEB2753}"/>
              </a:ext>
            </a:extLst>
          </p:cNvPr>
          <p:cNvSpPr/>
          <p:nvPr/>
        </p:nvSpPr>
        <p:spPr>
          <a:xfrm>
            <a:off x="6256985" y="1327906"/>
            <a:ext cx="809935" cy="247847"/>
          </a:xfrm>
          <a:prstGeom prst="roundRect">
            <a:avLst/>
          </a:prstGeom>
          <a:solidFill>
            <a:srgbClr val="C69EC1">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a:solidFill>
                  <a:schemeClr val="tx1"/>
                </a:solidFill>
                <a:latin typeface="Times New Roman" charset="0"/>
                <a:ea typeface="Times New Roman" charset="0"/>
                <a:cs typeface="Times New Roman" charset="0"/>
              </a:rPr>
              <a:t>Span</a:t>
            </a:r>
            <a:r>
              <a:rPr lang="zh-CN" altLang="en-US" sz="1000" dirty="0">
                <a:solidFill>
                  <a:schemeClr val="tx1"/>
                </a:solidFill>
                <a:latin typeface="Times New Roman" charset="0"/>
                <a:ea typeface="Times New Roman" charset="0"/>
                <a:cs typeface="Times New Roman" charset="0"/>
              </a:rPr>
              <a:t> </a:t>
            </a:r>
            <a:r>
              <a:rPr lang="en-US" altLang="zh-CN" sz="1000" dirty="0">
                <a:solidFill>
                  <a:schemeClr val="tx1"/>
                </a:solidFill>
                <a:latin typeface="Times New Roman" charset="0"/>
                <a:ea typeface="Times New Roman" charset="0"/>
                <a:cs typeface="Times New Roman" charset="0"/>
              </a:rPr>
              <a:t>Loss</a:t>
            </a:r>
            <a:endParaRPr lang="en-US" sz="1000" dirty="0">
              <a:solidFill>
                <a:schemeClr val="tx1"/>
              </a:solidFill>
              <a:latin typeface="Times New Roman" charset="0"/>
              <a:ea typeface="Times New Roman" charset="0"/>
              <a:cs typeface="Times New Roman" charset="0"/>
            </a:endParaRPr>
          </a:p>
        </p:txBody>
      </p:sp>
      <p:pic>
        <p:nvPicPr>
          <p:cNvPr id="3" name="Picture 2">
            <a:extLst>
              <a:ext uri="{FF2B5EF4-FFF2-40B4-BE49-F238E27FC236}">
                <a16:creationId xmlns:a16="http://schemas.microsoft.com/office/drawing/2014/main" id="{D08D7D17-8664-E147-8D0A-FE2EE2E0CCD6}"/>
              </a:ext>
            </a:extLst>
          </p:cNvPr>
          <p:cNvPicPr>
            <a:picLocks noChangeAspect="1"/>
          </p:cNvPicPr>
          <p:nvPr/>
        </p:nvPicPr>
        <p:blipFill>
          <a:blip r:embed="rId5"/>
          <a:stretch>
            <a:fillRect/>
          </a:stretch>
        </p:blipFill>
        <p:spPr>
          <a:xfrm>
            <a:off x="2794570" y="4259831"/>
            <a:ext cx="1284604" cy="210312"/>
          </a:xfrm>
          <a:prstGeom prst="rect">
            <a:avLst/>
          </a:prstGeom>
        </p:spPr>
      </p:pic>
      <p:pic>
        <p:nvPicPr>
          <p:cNvPr id="30" name="Picture 29">
            <a:extLst>
              <a:ext uri="{FF2B5EF4-FFF2-40B4-BE49-F238E27FC236}">
                <a16:creationId xmlns:a16="http://schemas.microsoft.com/office/drawing/2014/main" id="{6A334D26-8354-954E-B42A-8EA3432F89AA}"/>
              </a:ext>
            </a:extLst>
          </p:cNvPr>
          <p:cNvPicPr>
            <a:picLocks noChangeAspect="1"/>
          </p:cNvPicPr>
          <p:nvPr/>
        </p:nvPicPr>
        <p:blipFill>
          <a:blip r:embed="rId6"/>
          <a:stretch>
            <a:fillRect/>
          </a:stretch>
        </p:blipFill>
        <p:spPr>
          <a:xfrm>
            <a:off x="3412934" y="2069740"/>
            <a:ext cx="755618" cy="192840"/>
          </a:xfrm>
          <a:prstGeom prst="rect">
            <a:avLst/>
          </a:prstGeom>
        </p:spPr>
      </p:pic>
      <p:pic>
        <p:nvPicPr>
          <p:cNvPr id="5" name="Picture 4">
            <a:extLst>
              <a:ext uri="{FF2B5EF4-FFF2-40B4-BE49-F238E27FC236}">
                <a16:creationId xmlns:a16="http://schemas.microsoft.com/office/drawing/2014/main" id="{0D10C989-536E-124A-B252-8E308C09C4B1}"/>
              </a:ext>
            </a:extLst>
          </p:cNvPr>
          <p:cNvPicPr>
            <a:picLocks noChangeAspect="1"/>
          </p:cNvPicPr>
          <p:nvPr/>
        </p:nvPicPr>
        <p:blipFill>
          <a:blip r:embed="rId7"/>
          <a:stretch>
            <a:fillRect/>
          </a:stretch>
        </p:blipFill>
        <p:spPr>
          <a:xfrm>
            <a:off x="5411889" y="1214313"/>
            <a:ext cx="606626" cy="182880"/>
          </a:xfrm>
          <a:prstGeom prst="rect">
            <a:avLst/>
          </a:prstGeom>
        </p:spPr>
      </p:pic>
      <p:pic>
        <p:nvPicPr>
          <p:cNvPr id="6" name="Picture 5">
            <a:extLst>
              <a:ext uri="{FF2B5EF4-FFF2-40B4-BE49-F238E27FC236}">
                <a16:creationId xmlns:a16="http://schemas.microsoft.com/office/drawing/2014/main" id="{9A2DAE36-8086-AD43-8B94-B7A11E9EA767}"/>
              </a:ext>
            </a:extLst>
          </p:cNvPr>
          <p:cNvPicPr>
            <a:picLocks noChangeAspect="1"/>
          </p:cNvPicPr>
          <p:nvPr/>
        </p:nvPicPr>
        <p:blipFill>
          <a:blip r:embed="rId8"/>
          <a:stretch>
            <a:fillRect/>
          </a:stretch>
        </p:blipFill>
        <p:spPr>
          <a:xfrm>
            <a:off x="5394122" y="1575753"/>
            <a:ext cx="609600" cy="182880"/>
          </a:xfrm>
          <a:prstGeom prst="rect">
            <a:avLst/>
          </a:prstGeom>
        </p:spPr>
      </p:pic>
      <p:sp>
        <p:nvSpPr>
          <p:cNvPr id="2" name="Slide Number Placeholder 1">
            <a:extLst>
              <a:ext uri="{FF2B5EF4-FFF2-40B4-BE49-F238E27FC236}">
                <a16:creationId xmlns:a16="http://schemas.microsoft.com/office/drawing/2014/main" id="{35049248-718A-0346-9B64-1991DD9B21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Tree>
    <p:extLst>
      <p:ext uri="{BB962C8B-B14F-4D97-AF65-F5344CB8AC3E}">
        <p14:creationId xmlns:p14="http://schemas.microsoft.com/office/powerpoint/2010/main" val="295778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2" name="Picture 11">
            <a:extLst>
              <a:ext uri="{FF2B5EF4-FFF2-40B4-BE49-F238E27FC236}">
                <a16:creationId xmlns:a16="http://schemas.microsoft.com/office/drawing/2014/main" id="{576E68F4-8C41-D34A-AF25-B60952A493A5}"/>
              </a:ext>
            </a:extLst>
          </p:cNvPr>
          <p:cNvPicPr>
            <a:picLocks noChangeAspect="1"/>
          </p:cNvPicPr>
          <p:nvPr/>
        </p:nvPicPr>
        <p:blipFill>
          <a:blip r:embed="rId3"/>
          <a:stretch>
            <a:fillRect/>
          </a:stretch>
        </p:blipFill>
        <p:spPr>
          <a:xfrm>
            <a:off x="2668426" y="864997"/>
            <a:ext cx="3243766" cy="1409245"/>
          </a:xfrm>
          <a:prstGeom prst="rect">
            <a:avLst/>
          </a:prstGeom>
        </p:spPr>
      </p:pic>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7391E3B-555A-5E4F-AB99-E26E59B3830F}"/>
              </a:ext>
            </a:extLst>
          </p:cNvPr>
          <p:cNvSpPr/>
          <p:nvPr/>
        </p:nvSpPr>
        <p:spPr>
          <a:xfrm>
            <a:off x="349913" y="2563682"/>
            <a:ext cx="2098651"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Answer Prediction</a:t>
            </a:r>
          </a:p>
        </p:txBody>
      </p:sp>
      <p:sp>
        <p:nvSpPr>
          <p:cNvPr id="11" name="Rectangle 10">
            <a:extLst>
              <a:ext uri="{FF2B5EF4-FFF2-40B4-BE49-F238E27FC236}">
                <a16:creationId xmlns:a16="http://schemas.microsoft.com/office/drawing/2014/main" id="{2B6FB4AC-8E39-954D-BCBE-12175D7B3CDA}"/>
              </a:ext>
            </a:extLst>
          </p:cNvPr>
          <p:cNvSpPr/>
          <p:nvPr/>
        </p:nvSpPr>
        <p:spPr>
          <a:xfrm>
            <a:off x="661340" y="2957386"/>
            <a:ext cx="7988975" cy="830997"/>
          </a:xfrm>
          <a:prstGeom prst="rect">
            <a:avLst/>
          </a:prstGeom>
        </p:spPr>
        <p:txBody>
          <a:bodyPr wrap="square">
            <a:spAutoFit/>
          </a:bodyPr>
          <a:lstStyle/>
          <a:p>
            <a:r>
              <a:rPr lang="en-US" sz="1600">
                <a:solidFill>
                  <a:schemeClr val="tx1"/>
                </a:solidFill>
                <a:latin typeface="Times New Roman" panose="02020603050405020304" pitchFamily="18" charset="0"/>
                <a:cs typeface="Times New Roman" panose="02020603050405020304" pitchFamily="18" charset="0"/>
              </a:rPr>
              <a:t>We perform max-pooling at temporal axis for both the final embedding       (global feat.) and the predicted span regions                       (local feat.), these two pooled representations are concatenated and fed into a linear for answer prediction. We use cross-entropy loss for training.</a:t>
            </a:r>
          </a:p>
        </p:txBody>
      </p:sp>
      <p:pic>
        <p:nvPicPr>
          <p:cNvPr id="5" name="Picture 4">
            <a:extLst>
              <a:ext uri="{FF2B5EF4-FFF2-40B4-BE49-F238E27FC236}">
                <a16:creationId xmlns:a16="http://schemas.microsoft.com/office/drawing/2014/main" id="{8C88A32C-A350-0649-878A-40CE0E94B45B}"/>
              </a:ext>
            </a:extLst>
          </p:cNvPr>
          <p:cNvPicPr>
            <a:picLocks noChangeAspect="1"/>
          </p:cNvPicPr>
          <p:nvPr/>
        </p:nvPicPr>
        <p:blipFill>
          <a:blip r:embed="rId4"/>
          <a:stretch>
            <a:fillRect/>
          </a:stretch>
        </p:blipFill>
        <p:spPr>
          <a:xfrm>
            <a:off x="3577287" y="3788383"/>
            <a:ext cx="1989426" cy="683144"/>
          </a:xfrm>
          <a:prstGeom prst="rect">
            <a:avLst/>
          </a:prstGeom>
        </p:spPr>
      </p:pic>
      <p:sp>
        <p:nvSpPr>
          <p:cNvPr id="9" name="Rectangle 8">
            <a:extLst>
              <a:ext uri="{FF2B5EF4-FFF2-40B4-BE49-F238E27FC236}">
                <a16:creationId xmlns:a16="http://schemas.microsoft.com/office/drawing/2014/main" id="{1E524605-EC05-8747-9947-FB0C191987D8}"/>
              </a:ext>
            </a:extLst>
          </p:cNvPr>
          <p:cNvSpPr/>
          <p:nvPr/>
        </p:nvSpPr>
        <p:spPr>
          <a:xfrm>
            <a:off x="2457627" y="1439023"/>
            <a:ext cx="1043707" cy="276999"/>
          </a:xfrm>
          <a:prstGeom prst="rect">
            <a:avLst/>
          </a:prstGeom>
        </p:spPr>
        <p:txBody>
          <a:bodyPr wrap="square">
            <a:spAutoFit/>
          </a:bodyPr>
          <a:lstStyle/>
          <a:p>
            <a:r>
              <a:rPr lang="en-US" sz="1200">
                <a:solidFill>
                  <a:srgbClr val="FF0000"/>
                </a:solidFill>
                <a:latin typeface="Times New Roman" panose="02020603050405020304" pitchFamily="18" charset="0"/>
                <a:cs typeface="Times New Roman" panose="02020603050405020304" pitchFamily="18" charset="0"/>
              </a:rPr>
              <a:t>global feature</a:t>
            </a:r>
          </a:p>
        </p:txBody>
      </p:sp>
      <p:sp>
        <p:nvSpPr>
          <p:cNvPr id="10" name="Rectangle 9">
            <a:extLst>
              <a:ext uri="{FF2B5EF4-FFF2-40B4-BE49-F238E27FC236}">
                <a16:creationId xmlns:a16="http://schemas.microsoft.com/office/drawing/2014/main" id="{F23E0936-BD07-AD4A-AF1E-A7940B39A39D}"/>
              </a:ext>
            </a:extLst>
          </p:cNvPr>
          <p:cNvSpPr/>
          <p:nvPr/>
        </p:nvSpPr>
        <p:spPr>
          <a:xfrm>
            <a:off x="4255934" y="1685811"/>
            <a:ext cx="1043707" cy="276999"/>
          </a:xfrm>
          <a:prstGeom prst="rect">
            <a:avLst/>
          </a:prstGeom>
        </p:spPr>
        <p:txBody>
          <a:bodyPr wrap="square">
            <a:spAutoFit/>
          </a:bodyPr>
          <a:lstStyle/>
          <a:p>
            <a:r>
              <a:rPr lang="en-US" sz="1200">
                <a:solidFill>
                  <a:srgbClr val="FF0000"/>
                </a:solidFill>
                <a:latin typeface="Times New Roman" panose="02020603050405020304" pitchFamily="18" charset="0"/>
                <a:cs typeface="Times New Roman" panose="02020603050405020304" pitchFamily="18" charset="0"/>
              </a:rPr>
              <a:t>local feature</a:t>
            </a:r>
          </a:p>
        </p:txBody>
      </p:sp>
      <p:pic>
        <p:nvPicPr>
          <p:cNvPr id="6" name="Picture 5">
            <a:extLst>
              <a:ext uri="{FF2B5EF4-FFF2-40B4-BE49-F238E27FC236}">
                <a16:creationId xmlns:a16="http://schemas.microsoft.com/office/drawing/2014/main" id="{9650F171-7F3E-A341-8778-1EA5F18F8BA2}"/>
              </a:ext>
            </a:extLst>
          </p:cNvPr>
          <p:cNvPicPr>
            <a:picLocks noChangeAspect="1"/>
          </p:cNvPicPr>
          <p:nvPr/>
        </p:nvPicPr>
        <p:blipFill>
          <a:blip r:embed="rId5"/>
          <a:stretch>
            <a:fillRect/>
          </a:stretch>
        </p:blipFill>
        <p:spPr>
          <a:xfrm>
            <a:off x="2952528" y="3282821"/>
            <a:ext cx="1045945" cy="213812"/>
          </a:xfrm>
          <a:prstGeom prst="rect">
            <a:avLst/>
          </a:prstGeom>
        </p:spPr>
      </p:pic>
      <p:pic>
        <p:nvPicPr>
          <p:cNvPr id="13" name="Picture 12">
            <a:extLst>
              <a:ext uri="{FF2B5EF4-FFF2-40B4-BE49-F238E27FC236}">
                <a16:creationId xmlns:a16="http://schemas.microsoft.com/office/drawing/2014/main" id="{1116B2EB-C56E-0C41-ADEC-650AE0619485}"/>
              </a:ext>
            </a:extLst>
          </p:cNvPr>
          <p:cNvPicPr>
            <a:picLocks noChangeAspect="1"/>
          </p:cNvPicPr>
          <p:nvPr/>
        </p:nvPicPr>
        <p:blipFill rotWithShape="1">
          <a:blip r:embed="rId5"/>
          <a:srcRect r="75148" b="-12834"/>
          <a:stretch/>
        </p:blipFill>
        <p:spPr>
          <a:xfrm>
            <a:off x="6629006" y="3041570"/>
            <a:ext cx="259932" cy="241251"/>
          </a:xfrm>
          <a:prstGeom prst="rect">
            <a:avLst/>
          </a:prstGeom>
        </p:spPr>
      </p:pic>
      <p:sp>
        <p:nvSpPr>
          <p:cNvPr id="2" name="Slide Number Placeholder 1">
            <a:extLst>
              <a:ext uri="{FF2B5EF4-FFF2-40B4-BE49-F238E27FC236}">
                <a16:creationId xmlns:a16="http://schemas.microsoft.com/office/drawing/2014/main" id="{23D03785-76E2-6040-9E77-2A7892ED55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spTree>
    <p:extLst>
      <p:ext uri="{BB962C8B-B14F-4D97-AF65-F5344CB8AC3E}">
        <p14:creationId xmlns:p14="http://schemas.microsoft.com/office/powerpoint/2010/main" val="4143616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Spatio-Temporal Answerer with Grounded Evidence (STAGE)</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D3840CAE-3C02-D247-9E3B-305AE1101F84}"/>
              </a:ext>
            </a:extLst>
          </p:cNvPr>
          <p:cNvPicPr>
            <a:picLocks noChangeAspect="1"/>
          </p:cNvPicPr>
          <p:nvPr/>
        </p:nvPicPr>
        <p:blipFill>
          <a:blip r:embed="rId3"/>
          <a:stretch>
            <a:fillRect/>
          </a:stretch>
        </p:blipFill>
        <p:spPr>
          <a:xfrm>
            <a:off x="1606040" y="728858"/>
            <a:ext cx="5931919" cy="2557987"/>
          </a:xfrm>
          <a:prstGeom prst="rect">
            <a:avLst/>
          </a:prstGeom>
        </p:spPr>
      </p:pic>
      <p:pic>
        <p:nvPicPr>
          <p:cNvPr id="2" name="Picture 1">
            <a:extLst>
              <a:ext uri="{FF2B5EF4-FFF2-40B4-BE49-F238E27FC236}">
                <a16:creationId xmlns:a16="http://schemas.microsoft.com/office/drawing/2014/main" id="{E1B3CC1F-80F9-FA4F-B5F7-88D19AAB8769}"/>
              </a:ext>
            </a:extLst>
          </p:cNvPr>
          <p:cNvPicPr>
            <a:picLocks noChangeAspect="1"/>
          </p:cNvPicPr>
          <p:nvPr/>
        </p:nvPicPr>
        <p:blipFill>
          <a:blip r:embed="rId4"/>
          <a:stretch>
            <a:fillRect/>
          </a:stretch>
        </p:blipFill>
        <p:spPr>
          <a:xfrm>
            <a:off x="2704935" y="3906503"/>
            <a:ext cx="3473229" cy="373663"/>
          </a:xfrm>
          <a:prstGeom prst="rect">
            <a:avLst/>
          </a:prstGeom>
        </p:spPr>
      </p:pic>
      <p:sp>
        <p:nvSpPr>
          <p:cNvPr id="29" name="Rectangle 28">
            <a:extLst>
              <a:ext uri="{FF2B5EF4-FFF2-40B4-BE49-F238E27FC236}">
                <a16:creationId xmlns:a16="http://schemas.microsoft.com/office/drawing/2014/main" id="{032A48A8-6559-A541-9B28-94A16E920235}"/>
              </a:ext>
            </a:extLst>
          </p:cNvPr>
          <p:cNvSpPr/>
          <p:nvPr/>
        </p:nvSpPr>
        <p:spPr>
          <a:xfrm>
            <a:off x="429426" y="3439689"/>
            <a:ext cx="2012089" cy="400110"/>
          </a:xfrm>
          <a:prstGeom prst="rect">
            <a:avLst/>
          </a:prstGeom>
        </p:spPr>
        <p:txBody>
          <a:bodyPr wrap="none">
            <a:spAutoFit/>
          </a:bodyPr>
          <a:lstStyle/>
          <a:p>
            <a:r>
              <a:rPr lang="en-US" sz="2000">
                <a:solidFill>
                  <a:schemeClr val="tx1"/>
                </a:solidFill>
                <a:latin typeface="Times New Roman" panose="02020603050405020304" pitchFamily="18" charset="0"/>
                <a:cs typeface="Times New Roman" panose="02020603050405020304" pitchFamily="18" charset="0"/>
              </a:rPr>
              <a:t>Overall Objective</a:t>
            </a:r>
          </a:p>
        </p:txBody>
      </p:sp>
      <p:sp>
        <p:nvSpPr>
          <p:cNvPr id="3" name="Slide Number Placeholder 2">
            <a:extLst>
              <a:ext uri="{FF2B5EF4-FFF2-40B4-BE49-F238E27FC236}">
                <a16:creationId xmlns:a16="http://schemas.microsoft.com/office/drawing/2014/main" id="{19C802B0-8E32-CB41-8581-DB4D77B92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26</a:t>
            </a:fld>
            <a:endParaRPr lang="en"/>
          </a:p>
        </p:txBody>
      </p:sp>
    </p:spTree>
    <p:extLst>
      <p:ext uri="{BB962C8B-B14F-4D97-AF65-F5344CB8AC3E}">
        <p14:creationId xmlns:p14="http://schemas.microsoft.com/office/powerpoint/2010/main" val="356636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Metrics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32A48A8-6559-A541-9B28-94A16E920235}"/>
              </a:ext>
            </a:extLst>
          </p:cNvPr>
          <p:cNvSpPr/>
          <p:nvPr/>
        </p:nvSpPr>
        <p:spPr>
          <a:xfrm>
            <a:off x="381717" y="998639"/>
            <a:ext cx="8293156" cy="400110"/>
          </a:xfrm>
          <a:prstGeom prst="rect">
            <a:avLst/>
          </a:prstGeom>
        </p:spPr>
        <p:txBody>
          <a:bodyPr wrap="square">
            <a:spAutoFit/>
          </a:bodyPr>
          <a:lstStyle/>
          <a:p>
            <a:pPr marL="342900"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Question Answering: Question Answering Accuracy (</a:t>
            </a:r>
            <a:r>
              <a:rPr lang="en-US" sz="2000" b="1">
                <a:solidFill>
                  <a:schemeClr val="tx1"/>
                </a:solidFill>
                <a:latin typeface="Times New Roman" panose="02020603050405020304" pitchFamily="18" charset="0"/>
                <a:cs typeface="Times New Roman" panose="02020603050405020304" pitchFamily="18" charset="0"/>
              </a:rPr>
              <a:t>QA Acc.</a:t>
            </a:r>
            <a:r>
              <a:rPr lang="en-US" sz="2000">
                <a:solidFill>
                  <a:schemeClr val="tx1"/>
                </a:solidFill>
                <a:latin typeface="Times New Roman" panose="02020603050405020304" pitchFamily="18" charset="0"/>
                <a:cs typeface="Times New Roman" panose="02020603050405020304" pitchFamily="18" charset="0"/>
              </a:rPr>
              <a:t>)</a:t>
            </a:r>
          </a:p>
        </p:txBody>
      </p:sp>
      <p:sp>
        <p:nvSpPr>
          <p:cNvPr id="2" name="Rectangle 1">
            <a:extLst>
              <a:ext uri="{FF2B5EF4-FFF2-40B4-BE49-F238E27FC236}">
                <a16:creationId xmlns:a16="http://schemas.microsoft.com/office/drawing/2014/main" id="{A3B7E804-C75F-0746-9A2F-8C9373C9A022}"/>
              </a:ext>
            </a:extLst>
          </p:cNvPr>
          <p:cNvSpPr/>
          <p:nvPr/>
        </p:nvSpPr>
        <p:spPr>
          <a:xfrm>
            <a:off x="381717" y="1594932"/>
            <a:ext cx="8397895" cy="400110"/>
          </a:xfrm>
          <a:prstGeom prst="rect">
            <a:avLst/>
          </a:prstGeom>
        </p:spPr>
        <p:txBody>
          <a:bodyPr wrap="square">
            <a:spAutoFit/>
          </a:bodyPr>
          <a:lstStyle/>
          <a:p>
            <a:pPr marL="342900"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Span Prediction: Temporal mean Intersection-over-Union (</a:t>
            </a:r>
            <a:r>
              <a:rPr lang="en-US" sz="2000" b="1">
                <a:solidFill>
                  <a:schemeClr val="tx1"/>
                </a:solidFill>
                <a:latin typeface="Times New Roman" panose="02020603050405020304" pitchFamily="18" charset="0"/>
                <a:cs typeface="Times New Roman" panose="02020603050405020304" pitchFamily="18" charset="0"/>
              </a:rPr>
              <a:t>Temp. mIoU</a:t>
            </a:r>
            <a:r>
              <a:rPr lang="en-US" sz="2000">
                <a:solidFill>
                  <a:schemeClr val="tx1"/>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73568BB-7D2D-C844-BC22-0B16598BBDC4}"/>
                  </a:ext>
                </a:extLst>
              </p:cNvPr>
              <p:cNvSpPr/>
              <p:nvPr/>
            </p:nvSpPr>
            <p:spPr>
              <a:xfrm>
                <a:off x="380239" y="1891592"/>
                <a:ext cx="8382039" cy="1631216"/>
              </a:xfrm>
              <a:prstGeom prst="rect">
                <a:avLst/>
              </a:prstGeom>
            </p:spPr>
            <p:txBody>
              <a:bodyPr wrap="square">
                <a:spAutoFit/>
              </a:bodyPr>
              <a:lstStyle/>
              <a:p>
                <a:pPr marL="342900" indent="-342900">
                  <a:buFont typeface="Arial" panose="020B0604020202020204" pitchFamily="34" charset="0"/>
                  <a:buChar char="•"/>
                </a:pPr>
                <a:endParaRPr lang="en-US" sz="200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Question Answering + Span Prediction: Answer-Span joint Accuracy (</a:t>
                </a:r>
                <a:r>
                  <a:rPr lang="en-US" sz="2000" b="1">
                    <a:solidFill>
                      <a:schemeClr val="tx1"/>
                    </a:solidFill>
                    <a:latin typeface="Times New Roman" panose="02020603050405020304" pitchFamily="18" charset="0"/>
                    <a:cs typeface="Times New Roman" panose="02020603050405020304" pitchFamily="18" charset="0"/>
                  </a:rPr>
                  <a:t>ASA</a:t>
                </a:r>
                <a:r>
                  <a:rPr lang="en-US" sz="2000">
                    <a:solidFill>
                      <a:schemeClr val="tx1"/>
                    </a:solidFill>
                    <a:latin typeface="Times New Roman" panose="02020603050405020304" pitchFamily="18" charset="0"/>
                    <a:cs typeface="Times New Roman" panose="02020603050405020304" pitchFamily="18" charset="0"/>
                  </a:rPr>
                  <a:t>)</a:t>
                </a:r>
              </a:p>
              <a:p>
                <a:pPr lvl="2"/>
                <a:r>
                  <a:rPr lang="en-US" sz="2000">
                    <a:solidFill>
                      <a:schemeClr val="tx1"/>
                    </a:solidFill>
                    <a:latin typeface="Times New Roman" panose="02020603050405020304" pitchFamily="18" charset="0"/>
                    <a:cs typeface="Times New Roman" panose="02020603050405020304" pitchFamily="18" charset="0"/>
                  </a:rPr>
                  <a:t>           An example is correct if </a:t>
                </a:r>
              </a:p>
              <a:p>
                <a:pPr lvl="2"/>
                <a:r>
                  <a:rPr lang="en-US" sz="2000">
                    <a:solidFill>
                      <a:schemeClr val="tx1"/>
                    </a:solidFill>
                    <a:latin typeface="Times New Roman" panose="02020603050405020304" pitchFamily="18" charset="0"/>
                    <a:cs typeface="Times New Roman" panose="02020603050405020304" pitchFamily="18" charset="0"/>
                  </a:rPr>
                  <a:t>	(1) the predicted span has an Temp IoU </a:t>
                </a:r>
                <a14:m>
                  <m:oMath xmlns:m="http://schemas.openxmlformats.org/officeDocument/2006/math">
                    <m:r>
                      <a:rPr lang="en-US" sz="2000" i="1">
                        <a:solidFill>
                          <a:schemeClr val="tx1"/>
                        </a:solidFill>
                        <a:latin typeface="Cambria Math" panose="02040503050406030204" pitchFamily="18" charset="0"/>
                        <a:cs typeface="Times New Roman" panose="02020603050405020304" pitchFamily="18" charset="0"/>
                      </a:rPr>
                      <m:t>≥0.5</m:t>
                    </m:r>
                  </m:oMath>
                </a14:m>
                <a:r>
                  <a:rPr lang="en-US" sz="2000">
                    <a:solidFill>
                      <a:schemeClr val="tx1"/>
                    </a:solidFill>
                    <a:latin typeface="Times New Roman" panose="02020603050405020304" pitchFamily="18" charset="0"/>
                    <a:cs typeface="Times New Roman" panose="02020603050405020304" pitchFamily="18" charset="0"/>
                  </a:rPr>
                  <a:t> w/ the GT span</a:t>
                </a:r>
              </a:p>
              <a:p>
                <a:pPr lvl="2"/>
                <a:r>
                  <a:rPr lang="en-US" sz="2000">
                    <a:solidFill>
                      <a:schemeClr val="tx1"/>
                    </a:solidFill>
                    <a:latin typeface="Times New Roman" panose="02020603050405020304" pitchFamily="18" charset="0"/>
                    <a:cs typeface="Times New Roman" panose="02020603050405020304" pitchFamily="18" charset="0"/>
                  </a:rPr>
                  <a:t>	(2) the answer prediction is correct</a:t>
                </a:r>
              </a:p>
            </p:txBody>
          </p:sp>
        </mc:Choice>
        <mc:Fallback xmlns="">
          <p:sp>
            <p:nvSpPr>
              <p:cNvPr id="3" name="Rectangle 2">
                <a:extLst>
                  <a:ext uri="{FF2B5EF4-FFF2-40B4-BE49-F238E27FC236}">
                    <a16:creationId xmlns:a16="http://schemas.microsoft.com/office/drawing/2014/main" id="{473568BB-7D2D-C844-BC22-0B16598BBDC4}"/>
                  </a:ext>
                </a:extLst>
              </p:cNvPr>
              <p:cNvSpPr>
                <a:spLocks noRot="1" noChangeAspect="1" noMove="1" noResize="1" noEditPoints="1" noAdjustHandles="1" noChangeArrowheads="1" noChangeShapeType="1" noTextEdit="1"/>
              </p:cNvSpPr>
              <p:nvPr/>
            </p:nvSpPr>
            <p:spPr>
              <a:xfrm>
                <a:off x="380239" y="1891592"/>
                <a:ext cx="8382039" cy="1631216"/>
              </a:xfrm>
              <a:prstGeom prst="rect">
                <a:avLst/>
              </a:prstGeom>
              <a:blipFill>
                <a:blip r:embed="rId6"/>
                <a:stretch>
                  <a:fillRect l="-605" b="-5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E2681AC-E630-B946-9502-9D3DF810E38B}"/>
                  </a:ext>
                </a:extLst>
              </p:cNvPr>
              <p:cNvSpPr/>
              <p:nvPr/>
            </p:nvSpPr>
            <p:spPr>
              <a:xfrm>
                <a:off x="380239" y="3661708"/>
                <a:ext cx="8041866" cy="400110"/>
              </a:xfrm>
              <a:prstGeom prst="rect">
                <a:avLst/>
              </a:prstGeom>
            </p:spPr>
            <p:txBody>
              <a:bodyPr wrap="square">
                <a:spAutoFit/>
              </a:bodyPr>
              <a:lstStyle/>
              <a:p>
                <a:pPr marL="342900" lvl="2"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Object Grounding: mean Average Precision (</a:t>
                </a:r>
                <a:r>
                  <a:rPr lang="en-US" sz="2000" b="1">
                    <a:solidFill>
                      <a:schemeClr val="tx1"/>
                    </a:solidFill>
                    <a:latin typeface="Times New Roman" panose="02020603050405020304" pitchFamily="18" charset="0"/>
                    <a:cs typeface="Times New Roman" panose="02020603050405020304" pitchFamily="18" charset="0"/>
                  </a:rPr>
                  <a:t>Grd. mAP</a:t>
                </a:r>
                <a:r>
                  <a:rPr lang="en-US" sz="2000">
                    <a:solidFill>
                      <a:schemeClr val="tx1"/>
                    </a:solidFill>
                    <a:latin typeface="Times New Roman" panose="02020603050405020304" pitchFamily="18" charset="0"/>
                    <a:cs typeface="Times New Roman" panose="02020603050405020304" pitchFamily="18" charset="0"/>
                  </a:rPr>
                  <a:t>) at IoU </a:t>
                </a:r>
                <a14:m>
                  <m:oMath xmlns:m="http://schemas.openxmlformats.org/officeDocument/2006/math">
                    <m:r>
                      <a:rPr lang="en-US" sz="2000" i="1">
                        <a:solidFill>
                          <a:schemeClr val="tx1"/>
                        </a:solidFill>
                        <a:latin typeface="Cambria Math" panose="02040503050406030204" pitchFamily="18" charset="0"/>
                        <a:cs typeface="Times New Roman" panose="02020603050405020304" pitchFamily="18" charset="0"/>
                      </a:rPr>
                      <m:t>=0.5</m:t>
                    </m:r>
                  </m:oMath>
                </a14:m>
                <a:r>
                  <a:rPr lang="en-US" sz="2000">
                    <a:solidFill>
                      <a:schemeClr val="tx1"/>
                    </a:solidFill>
                    <a:latin typeface="Times New Roman" panose="02020603050405020304" pitchFamily="18" charset="0"/>
                    <a:cs typeface="Times New Roman" panose="02020603050405020304" pitchFamily="18" charset="0"/>
                  </a:rPr>
                  <a:t> </a:t>
                </a:r>
              </a:p>
            </p:txBody>
          </p:sp>
        </mc:Choice>
        <mc:Fallback xmlns="">
          <p:sp>
            <p:nvSpPr>
              <p:cNvPr id="4" name="Rectangle 3">
                <a:extLst>
                  <a:ext uri="{FF2B5EF4-FFF2-40B4-BE49-F238E27FC236}">
                    <a16:creationId xmlns:a16="http://schemas.microsoft.com/office/drawing/2014/main" id="{BE2681AC-E630-B946-9502-9D3DF810E38B}"/>
                  </a:ext>
                </a:extLst>
              </p:cNvPr>
              <p:cNvSpPr>
                <a:spLocks noRot="1" noChangeAspect="1" noMove="1" noResize="1" noEditPoints="1" noAdjustHandles="1" noChangeArrowheads="1" noChangeShapeType="1" noTextEdit="1"/>
              </p:cNvSpPr>
              <p:nvPr/>
            </p:nvSpPr>
            <p:spPr>
              <a:xfrm>
                <a:off x="380239" y="3661708"/>
                <a:ext cx="8041866" cy="400110"/>
              </a:xfrm>
              <a:prstGeom prst="rect">
                <a:avLst/>
              </a:prstGeom>
              <a:blipFill>
                <a:blip r:embed="rId7"/>
                <a:stretch>
                  <a:fillRect l="-631" t="-9375" b="-2500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FCC2B8A-4D17-3F49-B801-548837FD3D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27</a:t>
            </a:fld>
            <a:endParaRPr lang="en"/>
          </a:p>
        </p:txBody>
      </p:sp>
    </p:spTree>
    <p:custDataLst>
      <p:tags r:id="rId1"/>
    </p:custDataLst>
    <p:extLst>
      <p:ext uri="{BB962C8B-B14F-4D97-AF65-F5344CB8AC3E}">
        <p14:creationId xmlns:p14="http://schemas.microsoft.com/office/powerpoint/2010/main" val="88443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Results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04F18EBE-6324-A743-988D-05B54A60BE11}"/>
              </a:ext>
            </a:extLst>
          </p:cNvPr>
          <p:cNvPicPr>
            <a:picLocks noChangeAspect="1"/>
          </p:cNvPicPr>
          <p:nvPr/>
        </p:nvPicPr>
        <p:blipFill>
          <a:blip r:embed="rId4"/>
          <a:stretch>
            <a:fillRect/>
          </a:stretch>
        </p:blipFill>
        <p:spPr>
          <a:xfrm>
            <a:off x="2338654" y="1661635"/>
            <a:ext cx="4230092" cy="1721935"/>
          </a:xfrm>
          <a:prstGeom prst="rect">
            <a:avLst/>
          </a:prstGeom>
        </p:spPr>
      </p:pic>
      <p:sp>
        <p:nvSpPr>
          <p:cNvPr id="16" name="Rectangle 15">
            <a:extLst>
              <a:ext uri="{FF2B5EF4-FFF2-40B4-BE49-F238E27FC236}">
                <a16:creationId xmlns:a16="http://schemas.microsoft.com/office/drawing/2014/main" id="{6B2C6B99-A36D-3E4F-BA36-108AC2AA5B5E}"/>
              </a:ext>
            </a:extLst>
          </p:cNvPr>
          <p:cNvSpPr/>
          <p:nvPr/>
        </p:nvSpPr>
        <p:spPr>
          <a:xfrm>
            <a:off x="3855418" y="3383570"/>
            <a:ext cx="1734348"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TVQA+ test set results.</a:t>
            </a:r>
          </a:p>
        </p:txBody>
      </p:sp>
      <p:sp>
        <p:nvSpPr>
          <p:cNvPr id="28" name="Rectangle 27">
            <a:extLst>
              <a:ext uri="{FF2B5EF4-FFF2-40B4-BE49-F238E27FC236}">
                <a16:creationId xmlns:a16="http://schemas.microsoft.com/office/drawing/2014/main" id="{6E05E8CD-F3B2-114C-A218-08F43BD4E3D5}"/>
              </a:ext>
            </a:extLst>
          </p:cNvPr>
          <p:cNvSpPr/>
          <p:nvPr/>
        </p:nvSpPr>
        <p:spPr>
          <a:xfrm>
            <a:off x="445790" y="826437"/>
            <a:ext cx="7481535" cy="1077218"/>
          </a:xfrm>
          <a:prstGeom prst="rect">
            <a:avLst/>
          </a:prstGeom>
        </p:spPr>
        <p:txBody>
          <a:bodyPr wrap="none">
            <a:spAutoFit/>
          </a:bodyPr>
          <a:lstStyle/>
          <a:p>
            <a:r>
              <a:rPr lang="en-US" sz="1600">
                <a:solidFill>
                  <a:schemeClr val="tx1"/>
                </a:solidFill>
                <a:latin typeface="Times New Roman" panose="02020603050405020304" pitchFamily="18" charset="0"/>
                <a:cs typeface="Times New Roman" panose="02020603050405020304" pitchFamily="18" charset="0"/>
              </a:rPr>
              <a:t>TVQA+ Test Set Results</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STAGE has higher QA Acc. than previous approaches and is able to perform 3 tasks.</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STAGE with both videos and subtitles has the best performance across all metrics.</a:t>
            </a:r>
          </a:p>
          <a:p>
            <a:pPr lvl="2"/>
            <a:endParaRPr lang="en-US" sz="1600">
              <a:solidFill>
                <a:schemeClr val="tx1"/>
              </a:solidFill>
              <a:latin typeface="Times New Roman" panose="02020603050405020304" pitchFamily="18" charset="0"/>
              <a:cs typeface="Times New Roman" panose="02020603050405020304" pitchFamily="18" charset="0"/>
            </a:endParaRPr>
          </a:p>
        </p:txBody>
      </p:sp>
      <p:sp>
        <p:nvSpPr>
          <p:cNvPr id="29" name="Rounded Rectangle 28">
            <a:extLst>
              <a:ext uri="{FF2B5EF4-FFF2-40B4-BE49-F238E27FC236}">
                <a16:creationId xmlns:a16="http://schemas.microsoft.com/office/drawing/2014/main" id="{AB3A4B80-BFD3-6C46-B8D1-5B091228CC75}"/>
              </a:ext>
            </a:extLst>
          </p:cNvPr>
          <p:cNvSpPr/>
          <p:nvPr/>
        </p:nvSpPr>
        <p:spPr>
          <a:xfrm>
            <a:off x="2448662" y="2826189"/>
            <a:ext cx="3986514" cy="205769"/>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46C7148D-743C-D344-B1C9-1F4800B55053}"/>
              </a:ext>
            </a:extLst>
          </p:cNvPr>
          <p:cNvSpPr/>
          <p:nvPr/>
        </p:nvSpPr>
        <p:spPr>
          <a:xfrm>
            <a:off x="2448662" y="2196379"/>
            <a:ext cx="3986514" cy="290539"/>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13F1ACA0-CF51-B942-9430-D0DADF91AD59}"/>
              </a:ext>
            </a:extLst>
          </p:cNvPr>
          <p:cNvSpPr/>
          <p:nvPr/>
        </p:nvSpPr>
        <p:spPr>
          <a:xfrm>
            <a:off x="2441787" y="2500556"/>
            <a:ext cx="3986514" cy="531402"/>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4069F62C-7D7B-FC4A-9FE0-9C1E867CD861}"/>
              </a:ext>
            </a:extLst>
          </p:cNvPr>
          <p:cNvSpPr/>
          <p:nvPr/>
        </p:nvSpPr>
        <p:spPr>
          <a:xfrm>
            <a:off x="2441787" y="3080258"/>
            <a:ext cx="3986514" cy="205769"/>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5329B53-2900-0545-ADE2-A6F522DED7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28</a:t>
            </a:fld>
            <a:endParaRPr lang="en"/>
          </a:p>
        </p:txBody>
      </p:sp>
    </p:spTree>
    <p:custDataLst>
      <p:tags r:id="rId1"/>
    </p:custDataLst>
    <p:extLst>
      <p:ext uri="{BB962C8B-B14F-4D97-AF65-F5344CB8AC3E}">
        <p14:creationId xmlns:p14="http://schemas.microsoft.com/office/powerpoint/2010/main" val="48270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par>
                                <p:cTn id="16" presetID="3" presetClass="exit" presetSubtype="10" fill="hold" grpId="1" nodeType="withEffect">
                                  <p:stCondLst>
                                    <p:cond delay="0"/>
                                  </p:stCondLst>
                                  <p:childTnLst>
                                    <p:animEffect transition="out" filter="blinds(horizontal)">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30"/>
                                        </p:tgtEl>
                                      </p:cBhvr>
                                    </p:animEffect>
                                    <p:set>
                                      <p:cBhvr>
                                        <p:cTn id="21" dur="1" fill="hold">
                                          <p:stCondLst>
                                            <p:cond delay="499"/>
                                          </p:stCondLst>
                                        </p:cTn>
                                        <p:tgtEl>
                                          <p:spTgt spid="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1061D8E2-B1BD-BC41-A868-7C988B15891A}"/>
              </a:ext>
            </a:extLst>
          </p:cNvPr>
          <p:cNvCxnSpPr>
            <a:cxnSpLocks/>
          </p:cNvCxnSpPr>
          <p:nvPr/>
        </p:nvCxnSpPr>
        <p:spPr>
          <a:xfrm>
            <a:off x="599507" y="1814998"/>
            <a:ext cx="7944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B30F06DE-FFB6-F645-A321-310E501691A2}"/>
              </a:ext>
            </a:extLst>
          </p:cNvPr>
          <p:cNvGrpSpPr/>
          <p:nvPr/>
        </p:nvGrpSpPr>
        <p:grpSpPr>
          <a:xfrm>
            <a:off x="6539548" y="1727512"/>
            <a:ext cx="302633" cy="246221"/>
            <a:chOff x="11078588" y="1730820"/>
            <a:chExt cx="320013" cy="233930"/>
          </a:xfrm>
        </p:grpSpPr>
        <p:sp>
          <p:nvSpPr>
            <p:cNvPr id="54" name="Rectangle 53">
              <a:extLst>
                <a:ext uri="{FF2B5EF4-FFF2-40B4-BE49-F238E27FC236}">
                  <a16:creationId xmlns:a16="http://schemas.microsoft.com/office/drawing/2014/main" id="{072C329A-AF0E-E44D-9617-9BE33BE3A776}"/>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cxnSp>
          <p:nvCxnSpPr>
            <p:cNvPr id="55" name="Elbow Connector 54">
              <a:extLst>
                <a:ext uri="{FF2B5EF4-FFF2-40B4-BE49-F238E27FC236}">
                  <a16:creationId xmlns:a16="http://schemas.microsoft.com/office/drawing/2014/main" id="{F62E47B6-A06C-A248-98CD-A475DB49607B}"/>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7441505" y="4847700"/>
            <a:ext cx="176484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[Lei et al., EMNLP 2018]</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Video QA Example</a:t>
            </a:r>
            <a:endParaRPr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F271E61-AAE5-0C4F-AE13-C14B489A3C36}"/>
              </a:ext>
            </a:extLst>
          </p:cNvPr>
          <p:cNvSpPr txBox="1"/>
          <p:nvPr/>
        </p:nvSpPr>
        <p:spPr>
          <a:xfrm>
            <a:off x="6397681" y="2112962"/>
            <a:ext cx="184731" cy="307777"/>
          </a:xfrm>
          <a:prstGeom prst="rect">
            <a:avLst/>
          </a:prstGeom>
          <a:noFill/>
        </p:spPr>
        <p:txBody>
          <a:bodyPr wrap="none" rtlCol="0">
            <a:spAutoFit/>
          </a:bodyPr>
          <a:lstStyle/>
          <a:p>
            <a:endParaRPr lang="en-US"/>
          </a:p>
        </p:txBody>
      </p:sp>
      <p:pic>
        <p:nvPicPr>
          <p:cNvPr id="20" name="Picture 19">
            <a:extLst>
              <a:ext uri="{FF2B5EF4-FFF2-40B4-BE49-F238E27FC236}">
                <a16:creationId xmlns:a16="http://schemas.microsoft.com/office/drawing/2014/main" id="{3E754143-5178-FA41-866D-FE409130EE0D}"/>
              </a:ext>
            </a:extLst>
          </p:cNvPr>
          <p:cNvPicPr>
            <a:picLocks noChangeAspect="1"/>
          </p:cNvPicPr>
          <p:nvPr/>
        </p:nvPicPr>
        <p:blipFill>
          <a:blip r:embed="rId3"/>
          <a:stretch>
            <a:fillRect/>
          </a:stretch>
        </p:blipFill>
        <p:spPr>
          <a:xfrm>
            <a:off x="589589" y="983093"/>
            <a:ext cx="1326294" cy="746040"/>
          </a:xfrm>
          <a:prstGeom prst="rect">
            <a:avLst/>
          </a:prstGeom>
        </p:spPr>
      </p:pic>
      <p:pic>
        <p:nvPicPr>
          <p:cNvPr id="21" name="Picture 20">
            <a:extLst>
              <a:ext uri="{FF2B5EF4-FFF2-40B4-BE49-F238E27FC236}">
                <a16:creationId xmlns:a16="http://schemas.microsoft.com/office/drawing/2014/main" id="{21E987E7-C533-5947-ACA6-6DA366CB82A6}"/>
              </a:ext>
            </a:extLst>
          </p:cNvPr>
          <p:cNvPicPr>
            <a:picLocks noChangeAspect="1"/>
          </p:cNvPicPr>
          <p:nvPr/>
        </p:nvPicPr>
        <p:blipFill>
          <a:blip r:embed="rId4"/>
          <a:stretch>
            <a:fillRect/>
          </a:stretch>
        </p:blipFill>
        <p:spPr>
          <a:xfrm>
            <a:off x="1915883" y="983093"/>
            <a:ext cx="1326294" cy="746040"/>
          </a:xfrm>
          <a:prstGeom prst="rect">
            <a:avLst/>
          </a:prstGeom>
        </p:spPr>
      </p:pic>
      <p:pic>
        <p:nvPicPr>
          <p:cNvPr id="22" name="Picture 21">
            <a:extLst>
              <a:ext uri="{FF2B5EF4-FFF2-40B4-BE49-F238E27FC236}">
                <a16:creationId xmlns:a16="http://schemas.microsoft.com/office/drawing/2014/main" id="{0FF7F6F4-46F0-CE48-85E8-20198F8B01E6}"/>
              </a:ext>
            </a:extLst>
          </p:cNvPr>
          <p:cNvPicPr>
            <a:picLocks noChangeAspect="1"/>
          </p:cNvPicPr>
          <p:nvPr/>
        </p:nvPicPr>
        <p:blipFill>
          <a:blip r:embed="rId5"/>
          <a:stretch>
            <a:fillRect/>
          </a:stretch>
        </p:blipFill>
        <p:spPr>
          <a:xfrm>
            <a:off x="3237138" y="983093"/>
            <a:ext cx="1326294" cy="746040"/>
          </a:xfrm>
          <a:prstGeom prst="rect">
            <a:avLst/>
          </a:prstGeom>
        </p:spPr>
      </p:pic>
      <p:pic>
        <p:nvPicPr>
          <p:cNvPr id="23" name="Picture 22">
            <a:extLst>
              <a:ext uri="{FF2B5EF4-FFF2-40B4-BE49-F238E27FC236}">
                <a16:creationId xmlns:a16="http://schemas.microsoft.com/office/drawing/2014/main" id="{C188A335-3A02-3242-935C-655D1B876E2E}"/>
              </a:ext>
            </a:extLst>
          </p:cNvPr>
          <p:cNvPicPr>
            <a:picLocks noChangeAspect="1"/>
          </p:cNvPicPr>
          <p:nvPr/>
        </p:nvPicPr>
        <p:blipFill>
          <a:blip r:embed="rId6"/>
          <a:stretch>
            <a:fillRect/>
          </a:stretch>
        </p:blipFill>
        <p:spPr>
          <a:xfrm>
            <a:off x="5884687" y="983093"/>
            <a:ext cx="1326294" cy="746040"/>
          </a:xfrm>
          <a:prstGeom prst="rect">
            <a:avLst/>
          </a:prstGeom>
        </p:spPr>
      </p:pic>
      <p:pic>
        <p:nvPicPr>
          <p:cNvPr id="24" name="Picture 23">
            <a:extLst>
              <a:ext uri="{FF2B5EF4-FFF2-40B4-BE49-F238E27FC236}">
                <a16:creationId xmlns:a16="http://schemas.microsoft.com/office/drawing/2014/main" id="{17605092-3D53-CE4E-AC11-8F16E2A5E06B}"/>
              </a:ext>
            </a:extLst>
          </p:cNvPr>
          <p:cNvPicPr>
            <a:picLocks noChangeAspect="1"/>
          </p:cNvPicPr>
          <p:nvPr/>
        </p:nvPicPr>
        <p:blipFill>
          <a:blip r:embed="rId7"/>
          <a:stretch>
            <a:fillRect/>
          </a:stretch>
        </p:blipFill>
        <p:spPr>
          <a:xfrm>
            <a:off x="7209492" y="983093"/>
            <a:ext cx="1326294" cy="746040"/>
          </a:xfrm>
          <a:prstGeom prst="rect">
            <a:avLst/>
          </a:prstGeom>
        </p:spPr>
      </p:pic>
      <p:pic>
        <p:nvPicPr>
          <p:cNvPr id="25" name="Picture 24" descr="A person sitting at a table using a computer&#13;&#10;&#13;&#10;Description automatically generated">
            <a:extLst>
              <a:ext uri="{FF2B5EF4-FFF2-40B4-BE49-F238E27FC236}">
                <a16:creationId xmlns:a16="http://schemas.microsoft.com/office/drawing/2014/main" id="{F1ED955D-6C3B-D44E-AC22-ADAEEF2BDF02}"/>
              </a:ext>
            </a:extLst>
          </p:cNvPr>
          <p:cNvPicPr>
            <a:picLocks noChangeAspect="1"/>
          </p:cNvPicPr>
          <p:nvPr/>
        </p:nvPicPr>
        <p:blipFill>
          <a:blip r:embed="rId8"/>
          <a:stretch>
            <a:fillRect/>
          </a:stretch>
        </p:blipFill>
        <p:spPr>
          <a:xfrm>
            <a:off x="4563432" y="983093"/>
            <a:ext cx="1324804" cy="745202"/>
          </a:xfrm>
          <a:prstGeom prst="rect">
            <a:avLst/>
          </a:prstGeom>
        </p:spPr>
      </p:pic>
      <p:sp>
        <p:nvSpPr>
          <p:cNvPr id="34" name="TextBox 33">
            <a:extLst>
              <a:ext uri="{FF2B5EF4-FFF2-40B4-BE49-F238E27FC236}">
                <a16:creationId xmlns:a16="http://schemas.microsoft.com/office/drawing/2014/main" id="{42BC0BF1-B37D-A840-BC9A-0BCE2496481A}"/>
              </a:ext>
            </a:extLst>
          </p:cNvPr>
          <p:cNvSpPr txBox="1"/>
          <p:nvPr/>
        </p:nvSpPr>
        <p:spPr>
          <a:xfrm>
            <a:off x="8266546" y="1798003"/>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01:02</a:t>
            </a:r>
            <a:endParaRPr lang="en-US" sz="1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9C0A805-A086-5643-BC90-72567C1F504D}"/>
              </a:ext>
            </a:extLst>
          </p:cNvPr>
          <p:cNvSpPr txBox="1"/>
          <p:nvPr/>
        </p:nvSpPr>
        <p:spPr>
          <a:xfrm>
            <a:off x="370009" y="1798002"/>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00:00</a:t>
            </a:r>
            <a:endParaRPr lang="en-US" sz="1000"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70155F4F-912D-E847-8FCE-7DBB8D3A70CA}"/>
              </a:ext>
            </a:extLst>
          </p:cNvPr>
          <p:cNvGrpSpPr/>
          <p:nvPr/>
        </p:nvGrpSpPr>
        <p:grpSpPr>
          <a:xfrm>
            <a:off x="516155" y="2035079"/>
            <a:ext cx="8019630" cy="671673"/>
            <a:chOff x="1702196" y="1310245"/>
            <a:chExt cx="8599458" cy="671673"/>
          </a:xfrm>
        </p:grpSpPr>
        <p:sp>
          <p:nvSpPr>
            <p:cNvPr id="37" name="Rectangle 36">
              <a:extLst>
                <a:ext uri="{FF2B5EF4-FFF2-40B4-BE49-F238E27FC236}">
                  <a16:creationId xmlns:a16="http://schemas.microsoft.com/office/drawing/2014/main" id="{F50251B1-6BBE-4B44-944F-D4E0B0C1B4E5}"/>
                </a:ext>
              </a:extLst>
            </p:cNvPr>
            <p:cNvSpPr/>
            <p:nvPr/>
          </p:nvSpPr>
          <p:spPr>
            <a:xfrm>
              <a:off x="1702196" y="1310245"/>
              <a:ext cx="142218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00:00,562 --&gt; 00:02,142</a:t>
              </a:r>
            </a:p>
            <a:p>
              <a:r>
                <a:rPr lang="en-US" sz="1000" dirty="0">
                  <a:solidFill>
                    <a:schemeClr val="tx1"/>
                  </a:solidFill>
                  <a:latin typeface="Times New Roman" charset="0"/>
                  <a:ea typeface="Times New Roman" charset="0"/>
                  <a:cs typeface="Times New Roman" charset="0"/>
                </a:rPr>
                <a:t>Raj: Oh, he's got me.</a:t>
              </a:r>
            </a:p>
          </p:txBody>
        </p:sp>
        <p:sp>
          <p:nvSpPr>
            <p:cNvPr id="39" name="Rectangle 38">
              <a:extLst>
                <a:ext uri="{FF2B5EF4-FFF2-40B4-BE49-F238E27FC236}">
                  <a16:creationId xmlns:a16="http://schemas.microsoft.com/office/drawing/2014/main" id="{AB5BFD8A-B1BC-914D-8301-2DB435BF2809}"/>
                </a:ext>
              </a:extLst>
            </p:cNvPr>
            <p:cNvSpPr/>
            <p:nvPr/>
          </p:nvSpPr>
          <p:spPr>
            <a:xfrm>
              <a:off x="6275494" y="1311324"/>
              <a:ext cx="1982744" cy="523220"/>
            </a:xfrm>
            <a:prstGeom prst="rect">
              <a:avLst/>
            </a:prstGeom>
            <a:ln>
              <a:noFill/>
              <a:prstDash val="dash"/>
            </a:ln>
          </p:spPr>
          <p:txBody>
            <a:bodyPr wrap="square">
              <a:spAutoFit/>
            </a:bodyPr>
            <a:lstStyle/>
            <a:p>
              <a:r>
                <a:rPr lang="mr-IN" sz="800" dirty="0">
                  <a:solidFill>
                    <a:schemeClr val="accent1"/>
                  </a:solidFill>
                  <a:latin typeface="Times New Roman" charset="0"/>
                  <a:ea typeface="Times New Roman" charset="0"/>
                  <a:cs typeface="Times New Roman" charset="0"/>
                </a:rPr>
                <a:t>00:12.600 --&gt; 00:14.761 </a:t>
              </a:r>
              <a:endParaRPr lang="en-US" sz="800" dirty="0">
                <a:solidFill>
                  <a:schemeClr val="accent1"/>
                </a:solidFill>
                <a:latin typeface="Times New Roman" charset="0"/>
                <a:ea typeface="Times New Roman" charset="0"/>
                <a:cs typeface="Times New Roman" charset="0"/>
              </a:endParaRPr>
            </a:p>
            <a:p>
              <a:r>
                <a:rPr lang="en-US" sz="1000" dirty="0">
                  <a:latin typeface="Times New Roman" charset="0"/>
                  <a:ea typeface="Times New Roman" charset="0"/>
                  <a:cs typeface="Times New Roman" charset="0"/>
                </a:rPr>
                <a:t>Leonard: Damn it, man, we're dying here..</a:t>
              </a:r>
            </a:p>
          </p:txBody>
        </p:sp>
        <p:sp>
          <p:nvSpPr>
            <p:cNvPr id="40" name="Rectangle 39">
              <a:extLst>
                <a:ext uri="{FF2B5EF4-FFF2-40B4-BE49-F238E27FC236}">
                  <a16:creationId xmlns:a16="http://schemas.microsoft.com/office/drawing/2014/main" id="{17F1C6DA-8FA4-8345-A513-EA4F8BBEFAE2}"/>
                </a:ext>
              </a:extLst>
            </p:cNvPr>
            <p:cNvSpPr/>
            <p:nvPr/>
          </p:nvSpPr>
          <p:spPr>
            <a:xfrm>
              <a:off x="8549707" y="1315033"/>
              <a:ext cx="175064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00:00:38,308 --&gt; 00:00:41,518</a:t>
              </a:r>
            </a:p>
            <a:p>
              <a:r>
                <a:rPr lang="en-US" sz="1000" dirty="0">
                  <a:solidFill>
                    <a:schemeClr val="tx1"/>
                  </a:solidFill>
                  <a:latin typeface="Times New Roman" charset="0"/>
                  <a:ea typeface="Times New Roman" charset="0"/>
                  <a:cs typeface="Times New Roman" charset="0"/>
                </a:rPr>
                <a:t>I am the sword master.</a:t>
              </a:r>
            </a:p>
          </p:txBody>
        </p:sp>
        <p:cxnSp>
          <p:nvCxnSpPr>
            <p:cNvPr id="42" name="Straight Connector 41">
              <a:extLst>
                <a:ext uri="{FF2B5EF4-FFF2-40B4-BE49-F238E27FC236}">
                  <a16:creationId xmlns:a16="http://schemas.microsoft.com/office/drawing/2014/main" id="{EDD1C526-2C44-1342-B00A-820537143A3F}"/>
                </a:ext>
              </a:extLst>
            </p:cNvPr>
            <p:cNvCxnSpPr/>
            <p:nvPr/>
          </p:nvCxnSpPr>
          <p:spPr>
            <a:xfrm>
              <a:off x="1786784" y="1311415"/>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DDBFFE-F67F-FF4D-BA03-C379FFB7573D}"/>
                </a:ext>
              </a:extLst>
            </p:cNvPr>
            <p:cNvCxnSpPr/>
            <p:nvPr/>
          </p:nvCxnSpPr>
          <p:spPr>
            <a:xfrm>
              <a:off x="1786784" y="1981918"/>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28819A9F-82F5-124C-8116-A85EC4622B1B}"/>
              </a:ext>
            </a:extLst>
          </p:cNvPr>
          <p:cNvSpPr/>
          <p:nvPr/>
        </p:nvSpPr>
        <p:spPr>
          <a:xfrm>
            <a:off x="8227388" y="2148318"/>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46" name="Rectangle 45">
            <a:extLst>
              <a:ext uri="{FF2B5EF4-FFF2-40B4-BE49-F238E27FC236}">
                <a16:creationId xmlns:a16="http://schemas.microsoft.com/office/drawing/2014/main" id="{CA6FA29A-0872-A74A-9454-FAA5D5AADE87}"/>
              </a:ext>
            </a:extLst>
          </p:cNvPr>
          <p:cNvSpPr/>
          <p:nvPr/>
        </p:nvSpPr>
        <p:spPr>
          <a:xfrm>
            <a:off x="1732555" y="2032632"/>
            <a:ext cx="3136057" cy="677108"/>
          </a:xfrm>
          <a:prstGeom prst="rect">
            <a:avLst/>
          </a:prstGeom>
        </p:spPr>
        <p:txBody>
          <a:bodyPr wrap="square">
            <a:spAutoFit/>
          </a:bodyPr>
          <a:lstStyle/>
          <a:p>
            <a:pPr lvl="0"/>
            <a:r>
              <a:rPr lang="en-US" sz="800" dirty="0">
                <a:solidFill>
                  <a:srgbClr val="FFAB40"/>
                </a:solidFill>
                <a:latin typeface="Times New Roman" charset="0"/>
                <a:ea typeface="Times New Roman" charset="0"/>
                <a:cs typeface="Times New Roman" charset="0"/>
              </a:rPr>
              <a:t>00:02,314 --&gt; </a:t>
            </a:r>
            <a:r>
              <a:rPr lang="en-US" sz="800" dirty="0">
                <a:solidFill>
                  <a:srgbClr val="F9AB41"/>
                </a:solidFill>
                <a:latin typeface="Times New Roman" charset="0"/>
                <a:ea typeface="Times New Roman" charset="0"/>
                <a:cs typeface="Times New Roman" charset="0"/>
              </a:rPr>
              <a:t>00:10,992</a:t>
            </a:r>
            <a:endParaRPr lang="en-US" sz="800" dirty="0">
              <a:solidFill>
                <a:srgbClr val="FFAB40"/>
              </a:solidFill>
              <a:latin typeface="Times New Roman" charset="0"/>
              <a:ea typeface="Times New Roman" charset="0"/>
              <a:cs typeface="Times New Roman" charset="0"/>
            </a:endParaRPr>
          </a:p>
          <a:p>
            <a:pPr lvl="0"/>
            <a:r>
              <a:rPr lang="en-US" sz="1000" dirty="0">
                <a:latin typeface="Times New Roman" charset="0"/>
                <a:ea typeface="Times New Roman" charset="0"/>
                <a:cs typeface="Times New Roman" charset="0"/>
              </a:rPr>
              <a:t>Howard: Sheldon, he's got Raj. Use your sleep spell. Sheldon. Sheldon.</a:t>
            </a:r>
          </a:p>
          <a:p>
            <a:pPr lvl="0"/>
            <a:r>
              <a:rPr lang="en-US" sz="1000" dirty="0">
                <a:latin typeface="Times New Roman" charset="0"/>
                <a:ea typeface="Times New Roman" charset="0"/>
                <a:cs typeface="Times New Roman" charset="0"/>
              </a:rPr>
              <a:t>Sheldon: I've got the Sword of Azeroth.</a:t>
            </a:r>
          </a:p>
        </p:txBody>
      </p:sp>
      <p:sp>
        <p:nvSpPr>
          <p:cNvPr id="48" name="Rectangle 47">
            <a:extLst>
              <a:ext uri="{FF2B5EF4-FFF2-40B4-BE49-F238E27FC236}">
                <a16:creationId xmlns:a16="http://schemas.microsoft.com/office/drawing/2014/main" id="{AA5C48D2-3C59-EE48-9DAE-526BAA1C3E09}"/>
              </a:ext>
            </a:extLst>
          </p:cNvPr>
          <p:cNvSpPr/>
          <p:nvPr/>
        </p:nvSpPr>
        <p:spPr>
          <a:xfrm>
            <a:off x="6465852" y="2143950"/>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47" name="Rectangle 46">
            <a:extLst>
              <a:ext uri="{FF2B5EF4-FFF2-40B4-BE49-F238E27FC236}">
                <a16:creationId xmlns:a16="http://schemas.microsoft.com/office/drawing/2014/main" id="{4A58800B-949E-6B49-8C62-3CA09A246CD0}"/>
              </a:ext>
            </a:extLst>
          </p:cNvPr>
          <p:cNvSpPr/>
          <p:nvPr/>
        </p:nvSpPr>
        <p:spPr>
          <a:xfrm>
            <a:off x="1915883" y="3277198"/>
            <a:ext cx="5094925"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What is Sheldon holding when he is talking to Howard about sword?</a:t>
            </a:r>
          </a:p>
        </p:txBody>
      </p:sp>
      <p:sp>
        <p:nvSpPr>
          <p:cNvPr id="49" name="Rectangle 48">
            <a:extLst>
              <a:ext uri="{FF2B5EF4-FFF2-40B4-BE49-F238E27FC236}">
                <a16:creationId xmlns:a16="http://schemas.microsoft.com/office/drawing/2014/main" id="{A421A3C5-4C0E-CC40-BAD1-8305BE527127}"/>
              </a:ext>
            </a:extLst>
          </p:cNvPr>
          <p:cNvSpPr/>
          <p:nvPr/>
        </p:nvSpPr>
        <p:spPr>
          <a:xfrm>
            <a:off x="2276785" y="3526905"/>
            <a:ext cx="1586270" cy="116955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0) A</a:t>
            </a:r>
            <a:r>
              <a:rPr lang="en-US" dirty="0">
                <a:latin typeface="Times New Roman" panose="02020603050405020304" pitchFamily="18" charset="0"/>
                <a:cs typeface="Times New Roman" panose="02020603050405020304" pitchFamily="18" charset="0"/>
              </a:rPr>
              <a:t> comic book</a:t>
            </a:r>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1)</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a:t>
            </a:r>
            <a:r>
              <a:rPr lang="zh-CN" alt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computer</a:t>
            </a: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sword</a:t>
            </a:r>
          </a:p>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toy train</a:t>
            </a:r>
          </a:p>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drink</a:t>
            </a:r>
          </a:p>
        </p:txBody>
      </p:sp>
      <p:sp>
        <p:nvSpPr>
          <p:cNvPr id="3" name="Slide Number Placeholder 2">
            <a:extLst>
              <a:ext uri="{FF2B5EF4-FFF2-40B4-BE49-F238E27FC236}">
                <a16:creationId xmlns:a16="http://schemas.microsoft.com/office/drawing/2014/main" id="{D750FF8D-93CB-514E-9BA7-7178A82E9F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spTree>
    <p:extLst>
      <p:ext uri="{BB962C8B-B14F-4D97-AF65-F5344CB8AC3E}">
        <p14:creationId xmlns:p14="http://schemas.microsoft.com/office/powerpoint/2010/main" val="74812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48AE2E61-F438-EE47-9729-6F323060A090}"/>
              </a:ext>
            </a:extLst>
          </p:cNvPr>
          <p:cNvPicPr>
            <a:picLocks noChangeAspect="1"/>
          </p:cNvPicPr>
          <p:nvPr/>
        </p:nvPicPr>
        <p:blipFill>
          <a:blip r:embed="rId4"/>
          <a:stretch>
            <a:fillRect/>
          </a:stretch>
        </p:blipFill>
        <p:spPr>
          <a:xfrm>
            <a:off x="2299451" y="1934300"/>
            <a:ext cx="4767733" cy="2058793"/>
          </a:xfrm>
          <a:prstGeom prst="rect">
            <a:avLst/>
          </a:prstGeom>
        </p:spPr>
      </p:pic>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Results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E05E8CD-F3B2-114C-A218-08F43BD4E3D5}"/>
              </a:ext>
            </a:extLst>
          </p:cNvPr>
          <p:cNvSpPr/>
          <p:nvPr/>
        </p:nvSpPr>
        <p:spPr>
          <a:xfrm>
            <a:off x="445789" y="826437"/>
            <a:ext cx="8404013" cy="1077218"/>
          </a:xfrm>
          <a:prstGeom prst="rect">
            <a:avLst/>
          </a:prstGeom>
        </p:spPr>
        <p:txBody>
          <a:bodyPr wrap="square">
            <a:spAutoFit/>
          </a:bodyPr>
          <a:lstStyle/>
          <a:p>
            <a:r>
              <a:rPr lang="en-US" sz="1600">
                <a:solidFill>
                  <a:schemeClr val="tx1"/>
                </a:solidFill>
                <a:latin typeface="Times New Roman" panose="02020603050405020304" pitchFamily="18" charset="0"/>
                <a:cs typeface="Times New Roman" panose="02020603050405020304" pitchFamily="18" charset="0"/>
              </a:rPr>
              <a:t>Ablation Study</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Adding temporal and spatial supervision is helpful (e.g., QA Acc. 68.31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a:t>
            </a:r>
            <a:r>
              <a:rPr lang="en-US" sz="1600">
                <a:solidFill>
                  <a:schemeClr val="tx1"/>
                </a:solidFill>
                <a:latin typeface="Times New Roman" panose="02020603050405020304" pitchFamily="18" charset="0"/>
                <a:cs typeface="Times New Roman" panose="02020603050405020304" pitchFamily="18" charset="0"/>
              </a:rPr>
              <a:t> 71.99 ) </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Adding local feature (features inside predicted span) are also helpful. (QA Acc. 71.99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a:t>
            </a:r>
            <a:r>
              <a:rPr lang="en-US" sz="1600">
                <a:solidFill>
                  <a:schemeClr val="tx1"/>
                </a:solidFill>
                <a:latin typeface="Times New Roman" panose="02020603050405020304" pitchFamily="18" charset="0"/>
                <a:cs typeface="Times New Roman" panose="02020603050405020304" pitchFamily="18" charset="0"/>
              </a:rPr>
              <a:t> 72.56)</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When using GT span local feature, we see further improvement (QA Acc. 72.56 </a:t>
            </a:r>
            <a:r>
              <a:rPr lang="en-US" sz="1600">
                <a:solidFill>
                  <a:schemeClr val="tx1"/>
                </a:solidFill>
                <a:latin typeface="Times New Roman" panose="02020603050405020304" pitchFamily="18" charset="0"/>
                <a:cs typeface="Times New Roman" panose="02020603050405020304" pitchFamily="18" charset="0"/>
                <a:sym typeface="Wingdings" pitchFamily="2" charset="2"/>
              </a:rPr>
              <a:t></a:t>
            </a:r>
            <a:r>
              <a:rPr lang="en-US" sz="1600">
                <a:solidFill>
                  <a:schemeClr val="tx1"/>
                </a:solidFill>
                <a:latin typeface="Times New Roman" panose="02020603050405020304" pitchFamily="18" charset="0"/>
                <a:cs typeface="Times New Roman" panose="02020603050405020304" pitchFamily="18" charset="0"/>
              </a:rPr>
              <a:t> 73.28)</a:t>
            </a:r>
          </a:p>
        </p:txBody>
      </p:sp>
      <p:sp>
        <p:nvSpPr>
          <p:cNvPr id="29" name="Rectangle 28">
            <a:extLst>
              <a:ext uri="{FF2B5EF4-FFF2-40B4-BE49-F238E27FC236}">
                <a16:creationId xmlns:a16="http://schemas.microsoft.com/office/drawing/2014/main" id="{EE9D0309-ED1E-CC4E-B3BE-05DB770D095B}"/>
              </a:ext>
            </a:extLst>
          </p:cNvPr>
          <p:cNvSpPr/>
          <p:nvPr/>
        </p:nvSpPr>
        <p:spPr>
          <a:xfrm>
            <a:off x="3132331" y="3993093"/>
            <a:ext cx="3530861" cy="461665"/>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Ablation study of STAGE on TVQA+ val set. </a:t>
            </a:r>
            <a:r>
              <a:rPr lang="en-US" sz="1200" i="1">
                <a:latin typeface="Times New Roman" panose="02020603050405020304" pitchFamily="18" charset="0"/>
                <a:cs typeface="Times New Roman" panose="02020603050405020304" pitchFamily="18" charset="0"/>
              </a:rPr>
              <a:t>Each row adds an extra component to the row above it.</a:t>
            </a:r>
          </a:p>
        </p:txBody>
      </p:sp>
      <p:sp>
        <p:nvSpPr>
          <p:cNvPr id="5" name="Rounded Rectangle 4">
            <a:extLst>
              <a:ext uri="{FF2B5EF4-FFF2-40B4-BE49-F238E27FC236}">
                <a16:creationId xmlns:a16="http://schemas.microsoft.com/office/drawing/2014/main" id="{34C85594-6FDD-C346-9EFD-538702307455}"/>
              </a:ext>
            </a:extLst>
          </p:cNvPr>
          <p:cNvSpPr/>
          <p:nvPr/>
        </p:nvSpPr>
        <p:spPr>
          <a:xfrm>
            <a:off x="2461846" y="3208161"/>
            <a:ext cx="4511710" cy="198231"/>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9C1B9881-89AB-F94F-9E84-0060636B5307}"/>
              </a:ext>
            </a:extLst>
          </p:cNvPr>
          <p:cNvSpPr/>
          <p:nvPr/>
        </p:nvSpPr>
        <p:spPr>
          <a:xfrm>
            <a:off x="2461846" y="3406393"/>
            <a:ext cx="4511710" cy="241160"/>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D2799891-75A4-A744-AD02-09C76B2E6F35}"/>
              </a:ext>
            </a:extLst>
          </p:cNvPr>
          <p:cNvSpPr/>
          <p:nvPr/>
        </p:nvSpPr>
        <p:spPr>
          <a:xfrm>
            <a:off x="2461846" y="3669826"/>
            <a:ext cx="4511710" cy="241160"/>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88B4240-A034-0C40-8DA5-E7F728503602}"/>
              </a:ext>
            </a:extLst>
          </p:cNvPr>
          <p:cNvSpPr/>
          <p:nvPr/>
        </p:nvSpPr>
        <p:spPr>
          <a:xfrm>
            <a:off x="2461846" y="2858829"/>
            <a:ext cx="4511710" cy="198231"/>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A5AAC9-25E0-A640-8091-5F92092171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29</a:t>
            </a:fld>
            <a:endParaRPr lang="en"/>
          </a:p>
        </p:txBody>
      </p:sp>
    </p:spTree>
    <p:custDataLst>
      <p:tags r:id="rId1"/>
    </p:custDataLst>
    <p:extLst>
      <p:ext uri="{BB962C8B-B14F-4D97-AF65-F5344CB8AC3E}">
        <p14:creationId xmlns:p14="http://schemas.microsoft.com/office/powerpoint/2010/main" val="6362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horizontal)">
                                      <p:cBhvr>
                                        <p:cTn id="15" dur="500"/>
                                        <p:tgtEl>
                                          <p:spTgt spid="31"/>
                                        </p:tgtEl>
                                      </p:cBhvr>
                                    </p:animEffect>
                                  </p:childTnLst>
                                </p:cTn>
                              </p:par>
                              <p:par>
                                <p:cTn id="16" presetID="3" presetClass="exit" presetSubtype="10" fill="hold" grpId="1" nodeType="withEffect">
                                  <p:stCondLst>
                                    <p:cond delay="0"/>
                                  </p:stCondLst>
                                  <p:childTnLst>
                                    <p:animEffect transition="out" filter="blinds(horizontal)">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500"/>
                                        <p:tgtEl>
                                          <p:spTgt spid="32"/>
                                        </p:tgtEl>
                                      </p:cBhvr>
                                    </p:animEffect>
                                  </p:childTnLst>
                                </p:cTn>
                              </p:par>
                              <p:par>
                                <p:cTn id="27" presetID="3" presetClass="exit" presetSubtype="10" fill="hold" grpId="1" nodeType="withEffect">
                                  <p:stCondLst>
                                    <p:cond delay="0"/>
                                  </p:stCondLst>
                                  <p:childTnLst>
                                    <p:animEffect transition="out" filter="blinds(horizontal)">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1" grpId="0" animBg="1"/>
      <p:bldP spid="31" grpId="1" animBg="1"/>
      <p:bldP spid="32" grpId="0" animBg="1"/>
      <p:bldP spid="33" grpId="0" animBg="1"/>
      <p:bldP spid="3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Results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E05E8CD-F3B2-114C-A218-08F43BD4E3D5}"/>
              </a:ext>
            </a:extLst>
          </p:cNvPr>
          <p:cNvSpPr/>
          <p:nvPr/>
        </p:nvSpPr>
        <p:spPr>
          <a:xfrm>
            <a:off x="445789" y="826437"/>
            <a:ext cx="8404013" cy="830997"/>
          </a:xfrm>
          <a:prstGeom prst="rect">
            <a:avLst/>
          </a:prstGeom>
        </p:spPr>
        <p:txBody>
          <a:bodyPr wrap="square">
            <a:spAutoFit/>
          </a:bodyPr>
          <a:lstStyle/>
          <a:p>
            <a:r>
              <a:rPr lang="en-US" sz="1600">
                <a:solidFill>
                  <a:schemeClr val="tx1"/>
                </a:solidFill>
                <a:latin typeface="Times New Roman" panose="02020603050405020304" pitchFamily="18" charset="0"/>
                <a:cs typeface="Times New Roman" panose="02020603050405020304" pitchFamily="18" charset="0"/>
              </a:rPr>
              <a:t>Full TVQA Dataset Experiments</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STAGE performs better than the best published results, i.e., 70.23 </a:t>
            </a:r>
            <a:r>
              <a:rPr lang="en-US" sz="1600" i="1">
                <a:solidFill>
                  <a:schemeClr val="tx1"/>
                </a:solidFill>
                <a:latin typeface="Times New Roman" panose="02020603050405020304" pitchFamily="18" charset="0"/>
                <a:cs typeface="Times New Roman" panose="02020603050405020304" pitchFamily="18" charset="0"/>
              </a:rPr>
              <a:t>vs.</a:t>
            </a:r>
            <a:r>
              <a:rPr lang="en-US" sz="1600">
                <a:solidFill>
                  <a:schemeClr val="tx1"/>
                </a:solidFill>
                <a:latin typeface="Times New Roman" panose="02020603050405020304" pitchFamily="18" charset="0"/>
                <a:cs typeface="Times New Roman" panose="02020603050405020304" pitchFamily="18" charset="0"/>
              </a:rPr>
              <a:t> 67.05 (test-public)</a:t>
            </a:r>
          </a:p>
          <a:p>
            <a:pPr marL="285750" lvl="2"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This also holds true when using GloVe feature: 66.92 </a:t>
            </a:r>
            <a:r>
              <a:rPr lang="en-US" sz="1600" i="1">
                <a:solidFill>
                  <a:schemeClr val="tx1"/>
                </a:solidFill>
                <a:latin typeface="Times New Roman" panose="02020603050405020304" pitchFamily="18" charset="0"/>
                <a:cs typeface="Times New Roman" panose="02020603050405020304" pitchFamily="18" charset="0"/>
              </a:rPr>
              <a:t>vs.</a:t>
            </a:r>
            <a:r>
              <a:rPr lang="en-US" sz="1600">
                <a:solidFill>
                  <a:schemeClr val="tx1"/>
                </a:solidFill>
                <a:latin typeface="Times New Roman" panose="02020603050405020304" pitchFamily="18" charset="0"/>
                <a:cs typeface="Times New Roman" panose="02020603050405020304" pitchFamily="18" charset="0"/>
              </a:rPr>
              <a:t> 66.22 (val)</a:t>
            </a:r>
          </a:p>
        </p:txBody>
      </p:sp>
      <p:sp>
        <p:nvSpPr>
          <p:cNvPr id="29" name="Rectangle 28">
            <a:extLst>
              <a:ext uri="{FF2B5EF4-FFF2-40B4-BE49-F238E27FC236}">
                <a16:creationId xmlns:a16="http://schemas.microsoft.com/office/drawing/2014/main" id="{EE9D0309-ED1E-CC4E-B3BE-05DB770D095B}"/>
              </a:ext>
            </a:extLst>
          </p:cNvPr>
          <p:cNvSpPr/>
          <p:nvPr/>
        </p:nvSpPr>
        <p:spPr>
          <a:xfrm>
            <a:off x="3521947" y="3794912"/>
            <a:ext cx="2481290"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QA Acc. on the full TVQA dataset. </a:t>
            </a:r>
          </a:p>
        </p:txBody>
      </p:sp>
      <p:pic>
        <p:nvPicPr>
          <p:cNvPr id="2" name="Picture 1">
            <a:extLst>
              <a:ext uri="{FF2B5EF4-FFF2-40B4-BE49-F238E27FC236}">
                <a16:creationId xmlns:a16="http://schemas.microsoft.com/office/drawing/2014/main" id="{F0A1DD5F-AB5F-1B48-A4AB-B83642F7B061}"/>
              </a:ext>
            </a:extLst>
          </p:cNvPr>
          <p:cNvPicPr>
            <a:picLocks noChangeAspect="1"/>
          </p:cNvPicPr>
          <p:nvPr/>
        </p:nvPicPr>
        <p:blipFill>
          <a:blip r:embed="rId4"/>
          <a:stretch>
            <a:fillRect/>
          </a:stretch>
        </p:blipFill>
        <p:spPr>
          <a:xfrm>
            <a:off x="2053926" y="2041560"/>
            <a:ext cx="5161430" cy="1753352"/>
          </a:xfrm>
          <a:prstGeom prst="rect">
            <a:avLst/>
          </a:prstGeom>
        </p:spPr>
      </p:pic>
      <p:sp>
        <p:nvSpPr>
          <p:cNvPr id="30" name="Rounded Rectangle 29">
            <a:extLst>
              <a:ext uri="{FF2B5EF4-FFF2-40B4-BE49-F238E27FC236}">
                <a16:creationId xmlns:a16="http://schemas.microsoft.com/office/drawing/2014/main" id="{E5477EBA-7F70-8448-85F1-33539B4CFFA4}"/>
              </a:ext>
            </a:extLst>
          </p:cNvPr>
          <p:cNvSpPr/>
          <p:nvPr/>
        </p:nvSpPr>
        <p:spPr>
          <a:xfrm>
            <a:off x="2166212" y="2739655"/>
            <a:ext cx="4923861" cy="20292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837E5C3-ADB6-9E4F-A22F-CC754C166A2E}"/>
              </a:ext>
            </a:extLst>
          </p:cNvPr>
          <p:cNvSpPr/>
          <p:nvPr/>
        </p:nvSpPr>
        <p:spPr>
          <a:xfrm>
            <a:off x="2185864" y="3501387"/>
            <a:ext cx="4923861" cy="20292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647FF42D-120B-CA40-AA23-A4C560218F4A}"/>
              </a:ext>
            </a:extLst>
          </p:cNvPr>
          <p:cNvSpPr/>
          <p:nvPr/>
        </p:nvSpPr>
        <p:spPr>
          <a:xfrm>
            <a:off x="2166211" y="3165820"/>
            <a:ext cx="4923861" cy="202925"/>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27CE37D-F02B-D943-B2C2-61588137D3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spTree>
    <p:custDataLst>
      <p:tags r:id="rId1"/>
    </p:custDataLst>
    <p:extLst>
      <p:ext uri="{BB962C8B-B14F-4D97-AF65-F5344CB8AC3E}">
        <p14:creationId xmlns:p14="http://schemas.microsoft.com/office/powerpoint/2010/main" val="391484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xit" presetSubtype="10" fill="hold" grpId="1" nodeType="withEffect">
                                  <p:stCondLst>
                                    <p:cond delay="0"/>
                                  </p:stCondLst>
                                  <p:childTnLst>
                                    <p:animEffect transition="out" filter="blinds(horizontal)">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1" grpId="1" animBg="1"/>
      <p:bldP spid="3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CB7E50AA-F086-4547-AF06-F4732553BCBE}"/>
              </a:ext>
            </a:extLst>
          </p:cNvPr>
          <p:cNvPicPr>
            <a:picLocks/>
          </p:cNvPicPr>
          <p:nvPr/>
        </p:nvPicPr>
        <p:blipFill>
          <a:blip r:embed="rId4"/>
          <a:stretch>
            <a:fillRect/>
          </a:stretch>
        </p:blipFill>
        <p:spPr>
          <a:xfrm>
            <a:off x="2465426" y="779686"/>
            <a:ext cx="4718304" cy="3346704"/>
          </a:xfrm>
          <a:prstGeom prst="rect">
            <a:avLst/>
          </a:prstGeom>
        </p:spPr>
      </p:pic>
      <p:sp>
        <p:nvSpPr>
          <p:cNvPr id="57" name="Google Shape;57;p13"/>
          <p:cNvSpPr txBox="1"/>
          <p:nvPr/>
        </p:nvSpPr>
        <p:spPr>
          <a:xfrm>
            <a:off x="77813" y="4785525"/>
            <a:ext cx="1001592"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Prediction Examples from STAGE</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8D22742-821E-0644-A549-7D1C3E485A0E}"/>
              </a:ext>
            </a:extLst>
          </p:cNvPr>
          <p:cNvSpPr/>
          <p:nvPr/>
        </p:nvSpPr>
        <p:spPr>
          <a:xfrm>
            <a:off x="3204455" y="4330062"/>
            <a:ext cx="2958127"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A correct prediction example from STAGE.</a:t>
            </a:r>
          </a:p>
        </p:txBody>
      </p:sp>
      <p:sp>
        <p:nvSpPr>
          <p:cNvPr id="2" name="Right Arrow 1">
            <a:extLst>
              <a:ext uri="{FF2B5EF4-FFF2-40B4-BE49-F238E27FC236}">
                <a16:creationId xmlns:a16="http://schemas.microsoft.com/office/drawing/2014/main" id="{9FB70946-8036-124D-BAFF-FE3A8327D1DF}"/>
              </a:ext>
            </a:extLst>
          </p:cNvPr>
          <p:cNvSpPr/>
          <p:nvPr/>
        </p:nvSpPr>
        <p:spPr>
          <a:xfrm>
            <a:off x="2022146" y="1145770"/>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BAF3575-122D-FD4A-BB98-A3E4048EE9DB}"/>
              </a:ext>
            </a:extLst>
          </p:cNvPr>
          <p:cNvSpPr/>
          <p:nvPr/>
        </p:nvSpPr>
        <p:spPr>
          <a:xfrm>
            <a:off x="735064" y="1082897"/>
            <a:ext cx="1287082"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Span Prediction</a:t>
            </a:r>
          </a:p>
        </p:txBody>
      </p:sp>
      <p:sp>
        <p:nvSpPr>
          <p:cNvPr id="29" name="Right Arrow 28">
            <a:extLst>
              <a:ext uri="{FF2B5EF4-FFF2-40B4-BE49-F238E27FC236}">
                <a16:creationId xmlns:a16="http://schemas.microsoft.com/office/drawing/2014/main" id="{4CA3D790-8691-C045-83DA-F525C21D635E}"/>
              </a:ext>
            </a:extLst>
          </p:cNvPr>
          <p:cNvSpPr/>
          <p:nvPr/>
        </p:nvSpPr>
        <p:spPr>
          <a:xfrm>
            <a:off x="2029862" y="2312771"/>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66BA07-3D8D-6340-A29E-D052F82CCF20}"/>
              </a:ext>
            </a:extLst>
          </p:cNvPr>
          <p:cNvSpPr/>
          <p:nvPr/>
        </p:nvSpPr>
        <p:spPr>
          <a:xfrm>
            <a:off x="735064" y="2249898"/>
            <a:ext cx="1294798"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Object Grounding</a:t>
            </a:r>
          </a:p>
        </p:txBody>
      </p:sp>
      <p:sp>
        <p:nvSpPr>
          <p:cNvPr id="32" name="Right Arrow 31">
            <a:extLst>
              <a:ext uri="{FF2B5EF4-FFF2-40B4-BE49-F238E27FC236}">
                <a16:creationId xmlns:a16="http://schemas.microsoft.com/office/drawing/2014/main" id="{BFF1B014-D7D0-C643-983B-AFB5B9B2B89B}"/>
              </a:ext>
            </a:extLst>
          </p:cNvPr>
          <p:cNvSpPr/>
          <p:nvPr/>
        </p:nvSpPr>
        <p:spPr>
          <a:xfrm>
            <a:off x="2058784" y="3589766"/>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5367952-10EB-C844-8C95-41216E079825}"/>
              </a:ext>
            </a:extLst>
          </p:cNvPr>
          <p:cNvSpPr/>
          <p:nvPr/>
        </p:nvSpPr>
        <p:spPr>
          <a:xfrm>
            <a:off x="598141" y="3526893"/>
            <a:ext cx="1460643"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Question Answering</a:t>
            </a:r>
          </a:p>
        </p:txBody>
      </p:sp>
      <p:sp>
        <p:nvSpPr>
          <p:cNvPr id="4" name="Slide Number Placeholder 3">
            <a:extLst>
              <a:ext uri="{FF2B5EF4-FFF2-40B4-BE49-F238E27FC236}">
                <a16:creationId xmlns:a16="http://schemas.microsoft.com/office/drawing/2014/main" id="{5DCDC2CD-9B7B-7E48-A4ED-0856B23F0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31</a:t>
            </a:fld>
            <a:endParaRPr lang="en"/>
          </a:p>
        </p:txBody>
      </p:sp>
    </p:spTree>
    <p:custDataLst>
      <p:tags r:id="rId1"/>
    </p:custDataLst>
    <p:extLst>
      <p:ext uri="{BB962C8B-B14F-4D97-AF65-F5344CB8AC3E}">
        <p14:creationId xmlns:p14="http://schemas.microsoft.com/office/powerpoint/2010/main" val="261737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vertical)">
                                      <p:cBhvr>
                                        <p:cTn id="7" dur="500"/>
                                        <p:tgtEl>
                                          <p:spTgt spid="28"/>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linds(vertical)">
                                      <p:cBhvr>
                                        <p:cTn id="15" dur="500"/>
                                        <p:tgtEl>
                                          <p:spTgt spid="31"/>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vertical)">
                                      <p:cBhvr>
                                        <p:cTn id="23" dur="500"/>
                                        <p:tgtEl>
                                          <p:spTgt spid="33"/>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vertical)">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29" grpId="0" animBg="1"/>
      <p:bldP spid="31" grpId="0"/>
      <p:bldP spid="32" grpId="0" animBg="1"/>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a:extLst>
              <a:ext uri="{FF2B5EF4-FFF2-40B4-BE49-F238E27FC236}">
                <a16:creationId xmlns:a16="http://schemas.microsoft.com/office/drawing/2014/main" id="{ECA52B7D-A795-FF4C-8394-CD5BE4819DD1}"/>
              </a:ext>
            </a:extLst>
          </p:cNvPr>
          <p:cNvPicPr>
            <a:picLocks noChangeAspect="1"/>
          </p:cNvPicPr>
          <p:nvPr/>
        </p:nvPicPr>
        <p:blipFill>
          <a:blip r:embed="rId4"/>
          <a:stretch>
            <a:fillRect/>
          </a:stretch>
        </p:blipFill>
        <p:spPr>
          <a:xfrm>
            <a:off x="2447710" y="815915"/>
            <a:ext cx="4805183" cy="3362385"/>
          </a:xfrm>
          <a:prstGeom prst="rect">
            <a:avLst/>
          </a:prstGeom>
        </p:spPr>
      </p:pic>
      <p:sp>
        <p:nvSpPr>
          <p:cNvPr id="57" name="Google Shape;57;p13"/>
          <p:cNvSpPr txBox="1"/>
          <p:nvPr/>
        </p:nvSpPr>
        <p:spPr>
          <a:xfrm>
            <a:off x="77813" y="4785525"/>
            <a:ext cx="1001592"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Prediction Examples from STAGE</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8D22742-821E-0644-A549-7D1C3E485A0E}"/>
              </a:ext>
            </a:extLst>
          </p:cNvPr>
          <p:cNvSpPr/>
          <p:nvPr/>
        </p:nvSpPr>
        <p:spPr>
          <a:xfrm>
            <a:off x="3204455" y="4330062"/>
            <a:ext cx="2958127"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A correct prediction example from STAGE</a:t>
            </a:r>
            <a:r>
              <a:rPr lang="en-US" altLang="zh-CN" sz="1200">
                <a:latin typeface="Times New Roman" panose="02020603050405020304" pitchFamily="18" charset="0"/>
                <a:cs typeface="Times New Roman" panose="02020603050405020304" pitchFamily="18" charset="0"/>
              </a:rPr>
              <a:t>.</a:t>
            </a:r>
            <a:endParaRPr lang="en-US" sz="1200">
              <a:latin typeface="Times New Roman" panose="02020603050405020304" pitchFamily="18" charset="0"/>
              <a:cs typeface="Times New Roman" panose="02020603050405020304" pitchFamily="18" charset="0"/>
            </a:endParaRPr>
          </a:p>
        </p:txBody>
      </p:sp>
      <p:sp>
        <p:nvSpPr>
          <p:cNvPr id="2" name="Right Arrow 1">
            <a:extLst>
              <a:ext uri="{FF2B5EF4-FFF2-40B4-BE49-F238E27FC236}">
                <a16:creationId xmlns:a16="http://schemas.microsoft.com/office/drawing/2014/main" id="{9FB70946-8036-124D-BAFF-FE3A8327D1DF}"/>
              </a:ext>
            </a:extLst>
          </p:cNvPr>
          <p:cNvSpPr/>
          <p:nvPr/>
        </p:nvSpPr>
        <p:spPr>
          <a:xfrm>
            <a:off x="2022146" y="1145770"/>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BAF3575-122D-FD4A-BB98-A3E4048EE9DB}"/>
              </a:ext>
            </a:extLst>
          </p:cNvPr>
          <p:cNvSpPr/>
          <p:nvPr/>
        </p:nvSpPr>
        <p:spPr>
          <a:xfrm>
            <a:off x="735064" y="1082897"/>
            <a:ext cx="1287082"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Span Prediction</a:t>
            </a:r>
          </a:p>
        </p:txBody>
      </p:sp>
      <p:sp>
        <p:nvSpPr>
          <p:cNvPr id="29" name="Right Arrow 28">
            <a:extLst>
              <a:ext uri="{FF2B5EF4-FFF2-40B4-BE49-F238E27FC236}">
                <a16:creationId xmlns:a16="http://schemas.microsoft.com/office/drawing/2014/main" id="{4CA3D790-8691-C045-83DA-F525C21D635E}"/>
              </a:ext>
            </a:extLst>
          </p:cNvPr>
          <p:cNvSpPr/>
          <p:nvPr/>
        </p:nvSpPr>
        <p:spPr>
          <a:xfrm>
            <a:off x="2029862" y="2312771"/>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66BA07-3D8D-6340-A29E-D052F82CCF20}"/>
              </a:ext>
            </a:extLst>
          </p:cNvPr>
          <p:cNvSpPr/>
          <p:nvPr/>
        </p:nvSpPr>
        <p:spPr>
          <a:xfrm>
            <a:off x="735064" y="2249898"/>
            <a:ext cx="1294798"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Object Grounding</a:t>
            </a:r>
          </a:p>
        </p:txBody>
      </p:sp>
      <p:sp>
        <p:nvSpPr>
          <p:cNvPr id="32" name="Right Arrow 31">
            <a:extLst>
              <a:ext uri="{FF2B5EF4-FFF2-40B4-BE49-F238E27FC236}">
                <a16:creationId xmlns:a16="http://schemas.microsoft.com/office/drawing/2014/main" id="{BFF1B014-D7D0-C643-983B-AFB5B9B2B89B}"/>
              </a:ext>
            </a:extLst>
          </p:cNvPr>
          <p:cNvSpPr/>
          <p:nvPr/>
        </p:nvSpPr>
        <p:spPr>
          <a:xfrm>
            <a:off x="2058784" y="3589766"/>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5367952-10EB-C844-8C95-41216E079825}"/>
              </a:ext>
            </a:extLst>
          </p:cNvPr>
          <p:cNvSpPr/>
          <p:nvPr/>
        </p:nvSpPr>
        <p:spPr>
          <a:xfrm>
            <a:off x="598141" y="3526893"/>
            <a:ext cx="1460643"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Question Answering</a:t>
            </a:r>
          </a:p>
        </p:txBody>
      </p:sp>
      <p:sp>
        <p:nvSpPr>
          <p:cNvPr id="3" name="Slide Number Placeholder 2">
            <a:extLst>
              <a:ext uri="{FF2B5EF4-FFF2-40B4-BE49-F238E27FC236}">
                <a16:creationId xmlns:a16="http://schemas.microsoft.com/office/drawing/2014/main" id="{3F634390-B427-DA47-8E48-4BB0BB7C4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spTree>
    <p:custDataLst>
      <p:tags r:id="rId1"/>
    </p:custDataLst>
    <p:extLst>
      <p:ext uri="{BB962C8B-B14F-4D97-AF65-F5344CB8AC3E}">
        <p14:creationId xmlns:p14="http://schemas.microsoft.com/office/powerpoint/2010/main" val="1463073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001592"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7988975"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Prediction Examples from STAGE</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8D22742-821E-0644-A549-7D1C3E485A0E}"/>
              </a:ext>
            </a:extLst>
          </p:cNvPr>
          <p:cNvSpPr/>
          <p:nvPr/>
        </p:nvSpPr>
        <p:spPr>
          <a:xfrm>
            <a:off x="3204455" y="4330062"/>
            <a:ext cx="3106968"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An incorrect prediction example from STAGE</a:t>
            </a:r>
            <a:r>
              <a:rPr lang="en-US" altLang="zh-CN" sz="1200">
                <a:latin typeface="Times New Roman" panose="02020603050405020304" pitchFamily="18" charset="0"/>
                <a:cs typeface="Times New Roman" panose="02020603050405020304" pitchFamily="18" charset="0"/>
              </a:rPr>
              <a:t>.</a:t>
            </a:r>
            <a:endParaRPr lang="en-US" sz="1200">
              <a:latin typeface="Times New Roman" panose="02020603050405020304" pitchFamily="18" charset="0"/>
              <a:cs typeface="Times New Roman" panose="02020603050405020304" pitchFamily="18" charset="0"/>
            </a:endParaRPr>
          </a:p>
        </p:txBody>
      </p:sp>
      <p:sp>
        <p:nvSpPr>
          <p:cNvPr id="2" name="Right Arrow 1">
            <a:extLst>
              <a:ext uri="{FF2B5EF4-FFF2-40B4-BE49-F238E27FC236}">
                <a16:creationId xmlns:a16="http://schemas.microsoft.com/office/drawing/2014/main" id="{9FB70946-8036-124D-BAFF-FE3A8327D1DF}"/>
              </a:ext>
            </a:extLst>
          </p:cNvPr>
          <p:cNvSpPr/>
          <p:nvPr/>
        </p:nvSpPr>
        <p:spPr>
          <a:xfrm>
            <a:off x="2022146" y="1145770"/>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BAF3575-122D-FD4A-BB98-A3E4048EE9DB}"/>
              </a:ext>
            </a:extLst>
          </p:cNvPr>
          <p:cNvSpPr/>
          <p:nvPr/>
        </p:nvSpPr>
        <p:spPr>
          <a:xfrm>
            <a:off x="735064" y="1082897"/>
            <a:ext cx="1287082"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Span Prediction</a:t>
            </a:r>
          </a:p>
        </p:txBody>
      </p:sp>
      <p:sp>
        <p:nvSpPr>
          <p:cNvPr id="29" name="Right Arrow 28">
            <a:extLst>
              <a:ext uri="{FF2B5EF4-FFF2-40B4-BE49-F238E27FC236}">
                <a16:creationId xmlns:a16="http://schemas.microsoft.com/office/drawing/2014/main" id="{4CA3D790-8691-C045-83DA-F525C21D635E}"/>
              </a:ext>
            </a:extLst>
          </p:cNvPr>
          <p:cNvSpPr/>
          <p:nvPr/>
        </p:nvSpPr>
        <p:spPr>
          <a:xfrm>
            <a:off x="2029862" y="2312771"/>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66BA07-3D8D-6340-A29E-D052F82CCF20}"/>
              </a:ext>
            </a:extLst>
          </p:cNvPr>
          <p:cNvSpPr/>
          <p:nvPr/>
        </p:nvSpPr>
        <p:spPr>
          <a:xfrm>
            <a:off x="735064" y="2249898"/>
            <a:ext cx="1294798"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Object Grounding</a:t>
            </a:r>
          </a:p>
        </p:txBody>
      </p:sp>
      <p:sp>
        <p:nvSpPr>
          <p:cNvPr id="32" name="Right Arrow 31">
            <a:extLst>
              <a:ext uri="{FF2B5EF4-FFF2-40B4-BE49-F238E27FC236}">
                <a16:creationId xmlns:a16="http://schemas.microsoft.com/office/drawing/2014/main" id="{BFF1B014-D7D0-C643-983B-AFB5B9B2B89B}"/>
              </a:ext>
            </a:extLst>
          </p:cNvPr>
          <p:cNvSpPr/>
          <p:nvPr/>
        </p:nvSpPr>
        <p:spPr>
          <a:xfrm>
            <a:off x="2058784" y="3589766"/>
            <a:ext cx="302508" cy="1512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5367952-10EB-C844-8C95-41216E079825}"/>
              </a:ext>
            </a:extLst>
          </p:cNvPr>
          <p:cNvSpPr/>
          <p:nvPr/>
        </p:nvSpPr>
        <p:spPr>
          <a:xfrm>
            <a:off x="598141" y="3526893"/>
            <a:ext cx="1460643" cy="276999"/>
          </a:xfrm>
          <a:prstGeom prst="rect">
            <a:avLst/>
          </a:prstGeom>
        </p:spPr>
        <p:txBody>
          <a:bodyPr wrap="square">
            <a:spAutoFit/>
          </a:bodyPr>
          <a:lstStyle/>
          <a:p>
            <a:r>
              <a:rPr lang="en-US" sz="1200">
                <a:latin typeface="Times New Roman" panose="02020603050405020304" pitchFamily="18" charset="0"/>
                <a:cs typeface="Times New Roman" panose="02020603050405020304" pitchFamily="18" charset="0"/>
              </a:rPr>
              <a:t>Question Answering</a:t>
            </a:r>
          </a:p>
        </p:txBody>
      </p:sp>
      <p:pic>
        <p:nvPicPr>
          <p:cNvPr id="34" name="Picture 33">
            <a:extLst>
              <a:ext uri="{FF2B5EF4-FFF2-40B4-BE49-F238E27FC236}">
                <a16:creationId xmlns:a16="http://schemas.microsoft.com/office/drawing/2014/main" id="{BCD31F4B-89CD-834B-BE7B-373018B07810}"/>
              </a:ext>
            </a:extLst>
          </p:cNvPr>
          <p:cNvPicPr>
            <a:picLocks noChangeAspect="1"/>
          </p:cNvPicPr>
          <p:nvPr/>
        </p:nvPicPr>
        <p:blipFill>
          <a:blip r:embed="rId4"/>
          <a:stretch>
            <a:fillRect/>
          </a:stretch>
        </p:blipFill>
        <p:spPr>
          <a:xfrm>
            <a:off x="2638988" y="801598"/>
            <a:ext cx="4721026" cy="3343140"/>
          </a:xfrm>
          <a:prstGeom prst="rect">
            <a:avLst/>
          </a:prstGeom>
        </p:spPr>
      </p:pic>
      <p:sp>
        <p:nvSpPr>
          <p:cNvPr id="3" name="Slide Number Placeholder 2">
            <a:extLst>
              <a:ext uri="{FF2B5EF4-FFF2-40B4-BE49-F238E27FC236}">
                <a16:creationId xmlns:a16="http://schemas.microsoft.com/office/drawing/2014/main" id="{A6A7E6F0-60E3-C045-80D2-6218E466A6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33</a:t>
            </a:fld>
            <a:endParaRPr lang="en"/>
          </a:p>
        </p:txBody>
      </p:sp>
    </p:spTree>
    <p:custDataLst>
      <p:tags r:id="rId1"/>
    </p:custDataLst>
    <p:extLst>
      <p:ext uri="{BB962C8B-B14F-4D97-AF65-F5344CB8AC3E}">
        <p14:creationId xmlns:p14="http://schemas.microsoft.com/office/powerpoint/2010/main" val="968196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3851557" y="1949870"/>
            <a:ext cx="1440886" cy="465348"/>
          </a:xfrm>
          <a:prstGeom prst="rect">
            <a:avLst/>
          </a:prstGeom>
          <a:noFill/>
          <a:ln>
            <a:noFill/>
          </a:ln>
        </p:spPr>
        <p:txBody>
          <a:bodyPr spcFirstLastPara="1" wrap="square" lIns="91425" tIns="91425" rIns="91425" bIns="91425" anchor="t" anchorCtr="0">
            <a:noAutofit/>
          </a:bodyPr>
          <a:lstStyle/>
          <a:p>
            <a:pPr lvl="0"/>
            <a:r>
              <a:rPr lang="en-US" sz="2400">
                <a:latin typeface="Times New Roman" panose="02020603050405020304" pitchFamily="18" charset="0"/>
                <a:cs typeface="Times New Roman" panose="02020603050405020304" pitchFamily="18" charset="0"/>
              </a:rPr>
              <a:t>Thanks!</a:t>
            </a:r>
            <a:endParaRPr sz="24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079ECC02-D60E-8645-B989-3367CEAA9DAC}"/>
              </a:ext>
            </a:extLst>
          </p:cNvPr>
          <p:cNvGrpSpPr/>
          <p:nvPr/>
        </p:nvGrpSpPr>
        <p:grpSpPr>
          <a:xfrm>
            <a:off x="12673431" y="2129822"/>
            <a:ext cx="2432283" cy="1156205"/>
            <a:chOff x="10962149" y="4469476"/>
            <a:chExt cx="2432283" cy="1156205"/>
          </a:xfrm>
        </p:grpSpPr>
        <p:sp>
          <p:nvSpPr>
            <p:cNvPr id="19" name="Rounded Rectangle 18">
              <a:extLst>
                <a:ext uri="{FF2B5EF4-FFF2-40B4-BE49-F238E27FC236}">
                  <a16:creationId xmlns:a16="http://schemas.microsoft.com/office/drawing/2014/main" id="{11BD5B9B-3882-2447-928B-1A1F587BC9AC}"/>
                </a:ext>
              </a:extLst>
            </p:cNvPr>
            <p:cNvSpPr/>
            <p:nvPr/>
          </p:nvSpPr>
          <p:spPr>
            <a:xfrm>
              <a:off x="10962149" y="4469476"/>
              <a:ext cx="2219383" cy="1032009"/>
            </a:xfrm>
            <a:prstGeom prst="roundRect">
              <a:avLst>
                <a:gd name="adj" fmla="val 33130"/>
              </a:avLst>
            </a:prstGeom>
            <a:solidFill>
              <a:srgbClr val="B4DDAD">
                <a:alpha val="7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8A09473D-F6DA-C344-A52D-0096D489186F}"/>
                </a:ext>
              </a:extLst>
            </p:cNvPr>
            <p:cNvCxnSpPr>
              <a:cxnSpLocks/>
            </p:cNvCxnSpPr>
            <p:nvPr/>
          </p:nvCxnSpPr>
          <p:spPr>
            <a:xfrm>
              <a:off x="13028271" y="480644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41B31C-4FD3-AA4F-BA79-CBB51DB0895B}"/>
                </a:ext>
              </a:extLst>
            </p:cNvPr>
            <p:cNvCxnSpPr>
              <a:cxnSpLocks/>
              <a:endCxn id="22" idx="2"/>
            </p:cNvCxnSpPr>
            <p:nvPr/>
          </p:nvCxnSpPr>
          <p:spPr>
            <a:xfrm flipV="1">
              <a:off x="11508341" y="5199889"/>
              <a:ext cx="1" cy="425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FC94F6F-4DA0-5644-8AE7-86EFDA3F688E}"/>
                </a:ext>
              </a:extLst>
            </p:cNvPr>
            <p:cNvSpPr/>
            <p:nvPr/>
          </p:nvSpPr>
          <p:spPr>
            <a:xfrm>
              <a:off x="11102965" y="4812822"/>
              <a:ext cx="810753" cy="387067"/>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a:t>
              </a:r>
              <a:endParaRPr lang="en-US" sz="1400" dirty="0">
                <a:solidFill>
                  <a:schemeClr val="tx1"/>
                </a:solidFill>
                <a:latin typeface="Times New Roman" charset="0"/>
                <a:ea typeface="Times New Roman" charset="0"/>
                <a:cs typeface="Times New Roman" charset="0"/>
              </a:endParaRPr>
            </a:p>
          </p:txBody>
        </p:sp>
        <p:sp>
          <p:nvSpPr>
            <p:cNvPr id="23" name="Rounded Rectangle 22">
              <a:extLst>
                <a:ext uri="{FF2B5EF4-FFF2-40B4-BE49-F238E27FC236}">
                  <a16:creationId xmlns:a16="http://schemas.microsoft.com/office/drawing/2014/main" id="{A4E8F552-C6FB-DB4E-811B-47AB6B5AE02A}"/>
                </a:ext>
              </a:extLst>
            </p:cNvPr>
            <p:cNvSpPr/>
            <p:nvPr/>
          </p:nvSpPr>
          <p:spPr>
            <a:xfrm>
              <a:off x="12117468" y="4996322"/>
              <a:ext cx="910803" cy="43334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sp>
          <p:nvSpPr>
            <p:cNvPr id="24" name="Rounded Rectangle 23">
              <a:extLst>
                <a:ext uri="{FF2B5EF4-FFF2-40B4-BE49-F238E27FC236}">
                  <a16:creationId xmlns:a16="http://schemas.microsoft.com/office/drawing/2014/main" id="{623C8CF4-8D03-BD42-82DA-A5CE0E726F3E}"/>
                </a:ext>
              </a:extLst>
            </p:cNvPr>
            <p:cNvSpPr/>
            <p:nvPr/>
          </p:nvSpPr>
          <p:spPr>
            <a:xfrm>
              <a:off x="12115991" y="4522198"/>
              <a:ext cx="910803" cy="411709"/>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charset="0"/>
                  <a:ea typeface="Times New Roman" charset="0"/>
                  <a:cs typeface="Times New Roman" charset="0"/>
                </a:rPr>
                <a:t>Linear &amp;</a:t>
              </a:r>
            </a:p>
            <a:p>
              <a:pPr algn="ctr"/>
              <a:r>
                <a:rPr lang="en-US" altLang="zh-CN" sz="1400" dirty="0">
                  <a:solidFill>
                    <a:schemeClr val="tx1"/>
                  </a:solidFill>
                  <a:latin typeface="Times New Roman" charset="0"/>
                  <a:ea typeface="Times New Roman" charset="0"/>
                  <a:cs typeface="Times New Roman" charset="0"/>
                </a:rPr>
                <a:t>Softmax</a:t>
              </a:r>
              <a:endParaRPr lang="en-US" sz="1400" dirty="0">
                <a:solidFill>
                  <a:schemeClr val="tx1"/>
                </a:solidFill>
                <a:latin typeface="Times New Roman" charset="0"/>
                <a:ea typeface="Times New Roman" charset="0"/>
                <a:cs typeface="Times New Roman" charset="0"/>
              </a:endParaRPr>
            </a:p>
          </p:txBody>
        </p:sp>
        <p:cxnSp>
          <p:nvCxnSpPr>
            <p:cNvPr id="25" name="Elbow Connector 24">
              <a:extLst>
                <a:ext uri="{FF2B5EF4-FFF2-40B4-BE49-F238E27FC236}">
                  <a16:creationId xmlns:a16="http://schemas.microsoft.com/office/drawing/2014/main" id="{9D66F6D0-0D28-F643-ADD5-BF5CFF39A4E4}"/>
                </a:ext>
              </a:extLst>
            </p:cNvPr>
            <p:cNvCxnSpPr>
              <a:cxnSpLocks/>
              <a:stCxn id="22" idx="3"/>
              <a:endCxn id="24" idx="1"/>
            </p:cNvCxnSpPr>
            <p:nvPr/>
          </p:nvCxnSpPr>
          <p:spPr>
            <a:xfrm flipV="1">
              <a:off x="11913718" y="4728053"/>
              <a:ext cx="202273" cy="2783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28E2E2B-BA25-484B-A84A-9DB2BAB544F3}"/>
                </a:ext>
              </a:extLst>
            </p:cNvPr>
            <p:cNvCxnSpPr>
              <a:cxnSpLocks/>
              <a:stCxn id="22" idx="3"/>
              <a:endCxn id="23" idx="1"/>
            </p:cNvCxnSpPr>
            <p:nvPr/>
          </p:nvCxnSpPr>
          <p:spPr>
            <a:xfrm>
              <a:off x="11913718" y="5006356"/>
              <a:ext cx="203750" cy="2066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EFF8B6-4880-4643-BA43-58AAF3A1CDC5}"/>
                </a:ext>
              </a:extLst>
            </p:cNvPr>
            <p:cNvCxnSpPr>
              <a:cxnSpLocks/>
              <a:stCxn id="23" idx="3"/>
            </p:cNvCxnSpPr>
            <p:nvPr/>
          </p:nvCxnSpPr>
          <p:spPr>
            <a:xfrm>
              <a:off x="13028271" y="5212993"/>
              <a:ext cx="3661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D91AA33-9E8B-414F-A500-D0CD1A1485CC}"/>
              </a:ext>
            </a:extLst>
          </p:cNvPr>
          <p:cNvSpPr/>
          <p:nvPr/>
        </p:nvSpPr>
        <p:spPr>
          <a:xfrm>
            <a:off x="3725066" y="3189330"/>
            <a:ext cx="2779102" cy="276999"/>
          </a:xfrm>
          <a:prstGeom prst="rect">
            <a:avLst/>
          </a:prstGeom>
        </p:spPr>
        <p:txBody>
          <a:bodyPr wrap="square">
            <a:spAutoFit/>
          </a:bodyPr>
          <a:lstStyle/>
          <a:p>
            <a:r>
              <a:rPr lang="en-US" sz="1200">
                <a:solidFill>
                  <a:srgbClr val="00B0F0"/>
                </a:solidFill>
              </a:rPr>
              <a:t>https://github.com/jayleicn/TVQAplus</a:t>
            </a:r>
            <a:endParaRPr lang="en-US" sz="1200">
              <a:solidFill>
                <a:srgbClr val="00B0F0"/>
              </a:solidFill>
              <a:latin typeface="Times New Roman" panose="02020603050405020304" pitchFamily="18" charset="0"/>
              <a:cs typeface="Times New Roman" panose="02020603050405020304" pitchFamily="18" charset="0"/>
            </a:endParaRPr>
          </a:p>
        </p:txBody>
      </p:sp>
      <p:pic>
        <p:nvPicPr>
          <p:cNvPr id="30" name="Graphic 29">
            <a:extLst>
              <a:ext uri="{FF2B5EF4-FFF2-40B4-BE49-F238E27FC236}">
                <a16:creationId xmlns:a16="http://schemas.microsoft.com/office/drawing/2014/main" id="{F95C0D49-71B5-324B-978A-A33F5FE5B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0752" y="3156612"/>
            <a:ext cx="328899" cy="328899"/>
          </a:xfrm>
          <a:prstGeom prst="rect">
            <a:avLst/>
          </a:prstGeom>
        </p:spPr>
      </p:pic>
      <p:pic>
        <p:nvPicPr>
          <p:cNvPr id="11266" name="Picture 2" descr="database icon">
            <a:extLst>
              <a:ext uri="{FF2B5EF4-FFF2-40B4-BE49-F238E27FC236}">
                <a16:creationId xmlns:a16="http://schemas.microsoft.com/office/drawing/2014/main" id="{133595B8-CACD-F84E-9974-0CE1F49A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4023" y="2728283"/>
            <a:ext cx="305628" cy="30562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1709210-750C-B84C-8DD6-1A112C39D049}"/>
              </a:ext>
            </a:extLst>
          </p:cNvPr>
          <p:cNvSpPr/>
          <p:nvPr/>
        </p:nvSpPr>
        <p:spPr>
          <a:xfrm>
            <a:off x="3725066" y="2731762"/>
            <a:ext cx="2779102" cy="276999"/>
          </a:xfrm>
          <a:prstGeom prst="rect">
            <a:avLst/>
          </a:prstGeom>
        </p:spPr>
        <p:txBody>
          <a:bodyPr wrap="square">
            <a:spAutoFit/>
          </a:bodyPr>
          <a:lstStyle/>
          <a:p>
            <a:r>
              <a:rPr lang="en-US" sz="1200">
                <a:solidFill>
                  <a:srgbClr val="00B0F0"/>
                </a:solidFill>
              </a:rPr>
              <a:t>http://tvqa.cs.unc.edu/</a:t>
            </a:r>
            <a:endParaRPr lang="en-US" sz="1200">
              <a:solidFill>
                <a:srgbClr val="00B0F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136C38-620B-C24F-835F-C3E99B3E6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spTree>
    <p:extLst>
      <p:ext uri="{BB962C8B-B14F-4D97-AF65-F5344CB8AC3E}">
        <p14:creationId xmlns:p14="http://schemas.microsoft.com/office/powerpoint/2010/main" val="285443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1061D8E2-B1BD-BC41-A868-7C988B15891A}"/>
              </a:ext>
            </a:extLst>
          </p:cNvPr>
          <p:cNvCxnSpPr>
            <a:cxnSpLocks/>
          </p:cNvCxnSpPr>
          <p:nvPr/>
        </p:nvCxnSpPr>
        <p:spPr>
          <a:xfrm>
            <a:off x="599507" y="1814998"/>
            <a:ext cx="7944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B30F06DE-FFB6-F645-A321-310E501691A2}"/>
              </a:ext>
            </a:extLst>
          </p:cNvPr>
          <p:cNvGrpSpPr/>
          <p:nvPr/>
        </p:nvGrpSpPr>
        <p:grpSpPr>
          <a:xfrm>
            <a:off x="6539548" y="1727512"/>
            <a:ext cx="302633" cy="246221"/>
            <a:chOff x="11078588" y="1730820"/>
            <a:chExt cx="320013" cy="233930"/>
          </a:xfrm>
        </p:grpSpPr>
        <p:sp>
          <p:nvSpPr>
            <p:cNvPr id="54" name="Rectangle 53">
              <a:extLst>
                <a:ext uri="{FF2B5EF4-FFF2-40B4-BE49-F238E27FC236}">
                  <a16:creationId xmlns:a16="http://schemas.microsoft.com/office/drawing/2014/main" id="{072C329A-AF0E-E44D-9617-9BE33BE3A776}"/>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cxnSp>
          <p:nvCxnSpPr>
            <p:cNvPr id="55" name="Elbow Connector 54">
              <a:extLst>
                <a:ext uri="{FF2B5EF4-FFF2-40B4-BE49-F238E27FC236}">
                  <a16:creationId xmlns:a16="http://schemas.microsoft.com/office/drawing/2014/main" id="{F62E47B6-A06C-A248-98CD-A475DB49607B}"/>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6" name="Google Shape;57;p13">
            <a:extLst>
              <a:ext uri="{FF2B5EF4-FFF2-40B4-BE49-F238E27FC236}">
                <a16:creationId xmlns:a16="http://schemas.microsoft.com/office/drawing/2014/main" id="{0B1C89EF-F21A-F048-B9CD-7D0A1FC85F0A}"/>
              </a:ext>
            </a:extLst>
          </p:cNvPr>
          <p:cNvSpPr txBox="1"/>
          <p:nvPr/>
        </p:nvSpPr>
        <p:spPr>
          <a:xfrm>
            <a:off x="7441505" y="4847700"/>
            <a:ext cx="1764840"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[Lei et al., EMNLP 2018]</a:t>
            </a:r>
            <a:endParaRPr sz="1200">
              <a:latin typeface="Times New Roman" panose="02020603050405020304" pitchFamily="18" charset="0"/>
              <a:cs typeface="Times New Roman" panose="02020603050405020304" pitchFamily="18" charset="0"/>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Video QA Example</a:t>
            </a:r>
            <a:endParaRPr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F271E61-AAE5-0C4F-AE13-C14B489A3C36}"/>
              </a:ext>
            </a:extLst>
          </p:cNvPr>
          <p:cNvSpPr txBox="1"/>
          <p:nvPr/>
        </p:nvSpPr>
        <p:spPr>
          <a:xfrm>
            <a:off x="6397681" y="2112962"/>
            <a:ext cx="184731" cy="307777"/>
          </a:xfrm>
          <a:prstGeom prst="rect">
            <a:avLst/>
          </a:prstGeom>
          <a:noFill/>
        </p:spPr>
        <p:txBody>
          <a:bodyPr wrap="none" rtlCol="0">
            <a:spAutoFit/>
          </a:bodyPr>
          <a:lstStyle/>
          <a:p>
            <a:endParaRPr lang="en-US"/>
          </a:p>
        </p:txBody>
      </p:sp>
      <p:pic>
        <p:nvPicPr>
          <p:cNvPr id="20" name="Picture 19">
            <a:extLst>
              <a:ext uri="{FF2B5EF4-FFF2-40B4-BE49-F238E27FC236}">
                <a16:creationId xmlns:a16="http://schemas.microsoft.com/office/drawing/2014/main" id="{3E754143-5178-FA41-866D-FE409130EE0D}"/>
              </a:ext>
            </a:extLst>
          </p:cNvPr>
          <p:cNvPicPr>
            <a:picLocks noChangeAspect="1"/>
          </p:cNvPicPr>
          <p:nvPr/>
        </p:nvPicPr>
        <p:blipFill>
          <a:blip r:embed="rId3"/>
          <a:stretch>
            <a:fillRect/>
          </a:stretch>
        </p:blipFill>
        <p:spPr>
          <a:xfrm>
            <a:off x="589589" y="983093"/>
            <a:ext cx="1326294" cy="746040"/>
          </a:xfrm>
          <a:prstGeom prst="rect">
            <a:avLst/>
          </a:prstGeom>
        </p:spPr>
      </p:pic>
      <p:pic>
        <p:nvPicPr>
          <p:cNvPr id="21" name="Picture 20">
            <a:extLst>
              <a:ext uri="{FF2B5EF4-FFF2-40B4-BE49-F238E27FC236}">
                <a16:creationId xmlns:a16="http://schemas.microsoft.com/office/drawing/2014/main" id="{21E987E7-C533-5947-ACA6-6DA366CB82A6}"/>
              </a:ext>
            </a:extLst>
          </p:cNvPr>
          <p:cNvPicPr>
            <a:picLocks noChangeAspect="1"/>
          </p:cNvPicPr>
          <p:nvPr/>
        </p:nvPicPr>
        <p:blipFill>
          <a:blip r:embed="rId4"/>
          <a:stretch>
            <a:fillRect/>
          </a:stretch>
        </p:blipFill>
        <p:spPr>
          <a:xfrm>
            <a:off x="1915883" y="983093"/>
            <a:ext cx="1326294" cy="746040"/>
          </a:xfrm>
          <a:prstGeom prst="rect">
            <a:avLst/>
          </a:prstGeom>
        </p:spPr>
      </p:pic>
      <p:pic>
        <p:nvPicPr>
          <p:cNvPr id="22" name="Picture 21">
            <a:extLst>
              <a:ext uri="{FF2B5EF4-FFF2-40B4-BE49-F238E27FC236}">
                <a16:creationId xmlns:a16="http://schemas.microsoft.com/office/drawing/2014/main" id="{0FF7F6F4-46F0-CE48-85E8-20198F8B01E6}"/>
              </a:ext>
            </a:extLst>
          </p:cNvPr>
          <p:cNvPicPr>
            <a:picLocks noChangeAspect="1"/>
          </p:cNvPicPr>
          <p:nvPr/>
        </p:nvPicPr>
        <p:blipFill>
          <a:blip r:embed="rId5"/>
          <a:stretch>
            <a:fillRect/>
          </a:stretch>
        </p:blipFill>
        <p:spPr>
          <a:xfrm>
            <a:off x="3237138" y="983093"/>
            <a:ext cx="1326294" cy="746040"/>
          </a:xfrm>
          <a:prstGeom prst="rect">
            <a:avLst/>
          </a:prstGeom>
        </p:spPr>
      </p:pic>
      <p:pic>
        <p:nvPicPr>
          <p:cNvPr id="23" name="Picture 22">
            <a:extLst>
              <a:ext uri="{FF2B5EF4-FFF2-40B4-BE49-F238E27FC236}">
                <a16:creationId xmlns:a16="http://schemas.microsoft.com/office/drawing/2014/main" id="{C188A335-3A02-3242-935C-655D1B876E2E}"/>
              </a:ext>
            </a:extLst>
          </p:cNvPr>
          <p:cNvPicPr>
            <a:picLocks noChangeAspect="1"/>
          </p:cNvPicPr>
          <p:nvPr/>
        </p:nvPicPr>
        <p:blipFill>
          <a:blip r:embed="rId6"/>
          <a:stretch>
            <a:fillRect/>
          </a:stretch>
        </p:blipFill>
        <p:spPr>
          <a:xfrm>
            <a:off x="5884687" y="983093"/>
            <a:ext cx="1326294" cy="746040"/>
          </a:xfrm>
          <a:prstGeom prst="rect">
            <a:avLst/>
          </a:prstGeom>
        </p:spPr>
      </p:pic>
      <p:pic>
        <p:nvPicPr>
          <p:cNvPr id="24" name="Picture 23">
            <a:extLst>
              <a:ext uri="{FF2B5EF4-FFF2-40B4-BE49-F238E27FC236}">
                <a16:creationId xmlns:a16="http://schemas.microsoft.com/office/drawing/2014/main" id="{17605092-3D53-CE4E-AC11-8F16E2A5E06B}"/>
              </a:ext>
            </a:extLst>
          </p:cNvPr>
          <p:cNvPicPr>
            <a:picLocks noChangeAspect="1"/>
          </p:cNvPicPr>
          <p:nvPr/>
        </p:nvPicPr>
        <p:blipFill>
          <a:blip r:embed="rId7"/>
          <a:stretch>
            <a:fillRect/>
          </a:stretch>
        </p:blipFill>
        <p:spPr>
          <a:xfrm>
            <a:off x="7209492" y="983093"/>
            <a:ext cx="1326294" cy="746040"/>
          </a:xfrm>
          <a:prstGeom prst="rect">
            <a:avLst/>
          </a:prstGeom>
        </p:spPr>
      </p:pic>
      <p:pic>
        <p:nvPicPr>
          <p:cNvPr id="25" name="Picture 24" descr="A person sitting at a table using a computer&#13;&#10;&#13;&#10;Description automatically generated">
            <a:extLst>
              <a:ext uri="{FF2B5EF4-FFF2-40B4-BE49-F238E27FC236}">
                <a16:creationId xmlns:a16="http://schemas.microsoft.com/office/drawing/2014/main" id="{F1ED955D-6C3B-D44E-AC22-ADAEEF2BDF02}"/>
              </a:ext>
            </a:extLst>
          </p:cNvPr>
          <p:cNvPicPr>
            <a:picLocks noChangeAspect="1"/>
          </p:cNvPicPr>
          <p:nvPr/>
        </p:nvPicPr>
        <p:blipFill>
          <a:blip r:embed="rId8"/>
          <a:stretch>
            <a:fillRect/>
          </a:stretch>
        </p:blipFill>
        <p:spPr>
          <a:xfrm>
            <a:off x="4563432" y="983093"/>
            <a:ext cx="1324804" cy="745202"/>
          </a:xfrm>
          <a:prstGeom prst="rect">
            <a:avLst/>
          </a:prstGeom>
        </p:spPr>
      </p:pic>
      <p:sp>
        <p:nvSpPr>
          <p:cNvPr id="26" name="TextBox 25">
            <a:extLst>
              <a:ext uri="{FF2B5EF4-FFF2-40B4-BE49-F238E27FC236}">
                <a16:creationId xmlns:a16="http://schemas.microsoft.com/office/drawing/2014/main" id="{69E6020B-026E-504B-B02E-12A992583259}"/>
              </a:ext>
            </a:extLst>
          </p:cNvPr>
          <p:cNvSpPr txBox="1"/>
          <p:nvPr/>
        </p:nvSpPr>
        <p:spPr>
          <a:xfrm>
            <a:off x="4339312" y="2769769"/>
            <a:ext cx="535724" cy="276999"/>
          </a:xfrm>
          <a:prstGeom prst="rect">
            <a:avLst/>
          </a:prstGeom>
          <a:noFill/>
        </p:spPr>
        <p:txBody>
          <a:bodyPr wrap="none" rtlCol="0">
            <a:spAutoFit/>
          </a:bodyPr>
          <a:lstStyle/>
          <a:p>
            <a:r>
              <a:rPr lang="en-US" altLang="zh-CN" sz="1200" dirty="0">
                <a:solidFill>
                  <a:srgbClr val="00B0F0"/>
                </a:solidFill>
                <a:latin typeface="Times New Roman" panose="02020603050405020304" pitchFamily="18" charset="0"/>
                <a:cs typeface="Times New Roman" panose="02020603050405020304" pitchFamily="18" charset="0"/>
              </a:rPr>
              <a:t>00:10</a:t>
            </a:r>
            <a:endParaRPr lang="en-US" sz="1200" dirty="0">
              <a:solidFill>
                <a:srgbClr val="00B0F0"/>
              </a:solidFill>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FEC08EB8-7D65-B14C-B3F4-5A8E1759976B}"/>
              </a:ext>
            </a:extLst>
          </p:cNvPr>
          <p:cNvCxnSpPr>
            <a:cxnSpLocks/>
          </p:cNvCxnSpPr>
          <p:nvPr/>
        </p:nvCxnSpPr>
        <p:spPr>
          <a:xfrm>
            <a:off x="1958088" y="2766047"/>
            <a:ext cx="264754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2F6405-17AC-8645-B799-FB548EE82FDD}"/>
              </a:ext>
            </a:extLst>
          </p:cNvPr>
          <p:cNvSpPr txBox="1"/>
          <p:nvPr/>
        </p:nvSpPr>
        <p:spPr>
          <a:xfrm>
            <a:off x="1732555" y="2773152"/>
            <a:ext cx="535724" cy="276999"/>
          </a:xfrm>
          <a:prstGeom prst="rect">
            <a:avLst/>
          </a:prstGeom>
          <a:noFill/>
        </p:spPr>
        <p:txBody>
          <a:bodyPr wrap="none" rtlCol="0">
            <a:spAutoFit/>
          </a:bodyPr>
          <a:lstStyle/>
          <a:p>
            <a:r>
              <a:rPr lang="en-US" altLang="zh-CN" sz="1200" dirty="0">
                <a:solidFill>
                  <a:srgbClr val="00B0F0"/>
                </a:solidFill>
                <a:latin typeface="Times New Roman" panose="02020603050405020304" pitchFamily="18" charset="0"/>
                <a:cs typeface="Times New Roman" panose="02020603050405020304" pitchFamily="18" charset="0"/>
              </a:rPr>
              <a:t>00:02</a:t>
            </a:r>
            <a:endParaRPr lang="en-US" sz="1200" dirty="0">
              <a:solidFill>
                <a:srgbClr val="00B0F0"/>
              </a:solidFill>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A4105A9F-6191-F84E-92C9-4653494EACE1}"/>
              </a:ext>
            </a:extLst>
          </p:cNvPr>
          <p:cNvSpPr/>
          <p:nvPr/>
        </p:nvSpPr>
        <p:spPr>
          <a:xfrm>
            <a:off x="4572000" y="847460"/>
            <a:ext cx="4087912" cy="8948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59A9104-1BD4-C047-A0F7-49E2A361B8E8}"/>
              </a:ext>
            </a:extLst>
          </p:cNvPr>
          <p:cNvSpPr/>
          <p:nvPr/>
        </p:nvSpPr>
        <p:spPr>
          <a:xfrm>
            <a:off x="449438" y="881902"/>
            <a:ext cx="1489985" cy="9273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B81C7A7-76AA-3949-8384-825E9FB4B8C0}"/>
              </a:ext>
            </a:extLst>
          </p:cNvPr>
          <p:cNvSpPr/>
          <p:nvPr/>
        </p:nvSpPr>
        <p:spPr>
          <a:xfrm>
            <a:off x="1948675" y="965427"/>
            <a:ext cx="2618307" cy="777576"/>
          </a:xfrm>
          <a:prstGeom prst="rect">
            <a:avLst/>
          </a:prstGeom>
          <a:noFill/>
          <a:ln w="50800">
            <a:solidFill>
              <a:srgbClr val="4B9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42BC0BF1-B37D-A840-BC9A-0BCE2496481A}"/>
              </a:ext>
            </a:extLst>
          </p:cNvPr>
          <p:cNvSpPr txBox="1"/>
          <p:nvPr/>
        </p:nvSpPr>
        <p:spPr>
          <a:xfrm>
            <a:off x="8266546" y="1798003"/>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01:02</a:t>
            </a:r>
            <a:endParaRPr lang="en-US" sz="1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9C0A805-A086-5643-BC90-72567C1F504D}"/>
              </a:ext>
            </a:extLst>
          </p:cNvPr>
          <p:cNvSpPr txBox="1"/>
          <p:nvPr/>
        </p:nvSpPr>
        <p:spPr>
          <a:xfrm>
            <a:off x="370009" y="1798002"/>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00:00</a:t>
            </a:r>
            <a:endParaRPr lang="en-US" sz="1000"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70155F4F-912D-E847-8FCE-7DBB8D3A70CA}"/>
              </a:ext>
            </a:extLst>
          </p:cNvPr>
          <p:cNvGrpSpPr/>
          <p:nvPr/>
        </p:nvGrpSpPr>
        <p:grpSpPr>
          <a:xfrm>
            <a:off x="516155" y="2035079"/>
            <a:ext cx="8019630" cy="671673"/>
            <a:chOff x="1702196" y="1310245"/>
            <a:chExt cx="8599458" cy="671673"/>
          </a:xfrm>
        </p:grpSpPr>
        <p:sp>
          <p:nvSpPr>
            <p:cNvPr id="37" name="Rectangle 36">
              <a:extLst>
                <a:ext uri="{FF2B5EF4-FFF2-40B4-BE49-F238E27FC236}">
                  <a16:creationId xmlns:a16="http://schemas.microsoft.com/office/drawing/2014/main" id="{F50251B1-6BBE-4B44-944F-D4E0B0C1B4E5}"/>
                </a:ext>
              </a:extLst>
            </p:cNvPr>
            <p:cNvSpPr/>
            <p:nvPr/>
          </p:nvSpPr>
          <p:spPr>
            <a:xfrm>
              <a:off x="1702196" y="1310245"/>
              <a:ext cx="142218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00:00,562 --&gt; 00:02,142</a:t>
              </a:r>
            </a:p>
            <a:p>
              <a:r>
                <a:rPr lang="en-US" sz="1000" dirty="0">
                  <a:solidFill>
                    <a:schemeClr val="tx1"/>
                  </a:solidFill>
                  <a:latin typeface="Times New Roman" charset="0"/>
                  <a:ea typeface="Times New Roman" charset="0"/>
                  <a:cs typeface="Times New Roman" charset="0"/>
                </a:rPr>
                <a:t>Raj: Oh, he's got me.</a:t>
              </a:r>
            </a:p>
          </p:txBody>
        </p:sp>
        <p:sp>
          <p:nvSpPr>
            <p:cNvPr id="39" name="Rectangle 38">
              <a:extLst>
                <a:ext uri="{FF2B5EF4-FFF2-40B4-BE49-F238E27FC236}">
                  <a16:creationId xmlns:a16="http://schemas.microsoft.com/office/drawing/2014/main" id="{AB5BFD8A-B1BC-914D-8301-2DB435BF2809}"/>
                </a:ext>
              </a:extLst>
            </p:cNvPr>
            <p:cNvSpPr/>
            <p:nvPr/>
          </p:nvSpPr>
          <p:spPr>
            <a:xfrm>
              <a:off x="6275494" y="1311324"/>
              <a:ext cx="1982744" cy="523220"/>
            </a:xfrm>
            <a:prstGeom prst="rect">
              <a:avLst/>
            </a:prstGeom>
            <a:ln>
              <a:noFill/>
              <a:prstDash val="dash"/>
            </a:ln>
          </p:spPr>
          <p:txBody>
            <a:bodyPr wrap="square">
              <a:spAutoFit/>
            </a:bodyPr>
            <a:lstStyle/>
            <a:p>
              <a:r>
                <a:rPr lang="mr-IN" sz="800" dirty="0">
                  <a:solidFill>
                    <a:schemeClr val="accent1"/>
                  </a:solidFill>
                  <a:latin typeface="Times New Roman" charset="0"/>
                  <a:ea typeface="Times New Roman" charset="0"/>
                  <a:cs typeface="Times New Roman" charset="0"/>
                </a:rPr>
                <a:t>00:12.600 --&gt; 00:14.761 </a:t>
              </a:r>
              <a:endParaRPr lang="en-US" sz="800" dirty="0">
                <a:solidFill>
                  <a:schemeClr val="accent1"/>
                </a:solidFill>
                <a:latin typeface="Times New Roman" charset="0"/>
                <a:ea typeface="Times New Roman" charset="0"/>
                <a:cs typeface="Times New Roman" charset="0"/>
              </a:endParaRPr>
            </a:p>
            <a:p>
              <a:r>
                <a:rPr lang="en-US" sz="1000" dirty="0">
                  <a:latin typeface="Times New Roman" charset="0"/>
                  <a:ea typeface="Times New Roman" charset="0"/>
                  <a:cs typeface="Times New Roman" charset="0"/>
                </a:rPr>
                <a:t>Leonard: Damn it, man, we're dying here..</a:t>
              </a:r>
            </a:p>
          </p:txBody>
        </p:sp>
        <p:sp>
          <p:nvSpPr>
            <p:cNvPr id="40" name="Rectangle 39">
              <a:extLst>
                <a:ext uri="{FF2B5EF4-FFF2-40B4-BE49-F238E27FC236}">
                  <a16:creationId xmlns:a16="http://schemas.microsoft.com/office/drawing/2014/main" id="{17F1C6DA-8FA4-8345-A513-EA4F8BBEFAE2}"/>
                </a:ext>
              </a:extLst>
            </p:cNvPr>
            <p:cNvSpPr/>
            <p:nvPr/>
          </p:nvSpPr>
          <p:spPr>
            <a:xfrm>
              <a:off x="8549707" y="1315033"/>
              <a:ext cx="175064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00:00:38,308 --&gt; 00:00:41,518</a:t>
              </a:r>
            </a:p>
            <a:p>
              <a:r>
                <a:rPr lang="en-US" sz="1000" dirty="0">
                  <a:solidFill>
                    <a:schemeClr val="tx1"/>
                  </a:solidFill>
                  <a:latin typeface="Times New Roman" charset="0"/>
                  <a:ea typeface="Times New Roman" charset="0"/>
                  <a:cs typeface="Times New Roman" charset="0"/>
                </a:rPr>
                <a:t>I am the sword master.</a:t>
              </a:r>
            </a:p>
          </p:txBody>
        </p:sp>
        <p:cxnSp>
          <p:nvCxnSpPr>
            <p:cNvPr id="42" name="Straight Connector 41">
              <a:extLst>
                <a:ext uri="{FF2B5EF4-FFF2-40B4-BE49-F238E27FC236}">
                  <a16:creationId xmlns:a16="http://schemas.microsoft.com/office/drawing/2014/main" id="{EDD1C526-2C44-1342-B00A-820537143A3F}"/>
                </a:ext>
              </a:extLst>
            </p:cNvPr>
            <p:cNvCxnSpPr/>
            <p:nvPr/>
          </p:nvCxnSpPr>
          <p:spPr>
            <a:xfrm>
              <a:off x="1786784" y="1311415"/>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DDBFFE-F67F-FF4D-BA03-C379FFB7573D}"/>
                </a:ext>
              </a:extLst>
            </p:cNvPr>
            <p:cNvCxnSpPr/>
            <p:nvPr/>
          </p:nvCxnSpPr>
          <p:spPr>
            <a:xfrm>
              <a:off x="1786784" y="1981918"/>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28819A9F-82F5-124C-8116-A85EC4622B1B}"/>
              </a:ext>
            </a:extLst>
          </p:cNvPr>
          <p:cNvSpPr/>
          <p:nvPr/>
        </p:nvSpPr>
        <p:spPr>
          <a:xfrm>
            <a:off x="8227388" y="2148318"/>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46" name="Rectangle 45">
            <a:extLst>
              <a:ext uri="{FF2B5EF4-FFF2-40B4-BE49-F238E27FC236}">
                <a16:creationId xmlns:a16="http://schemas.microsoft.com/office/drawing/2014/main" id="{CA6FA29A-0872-A74A-9454-FAA5D5AADE87}"/>
              </a:ext>
            </a:extLst>
          </p:cNvPr>
          <p:cNvSpPr/>
          <p:nvPr/>
        </p:nvSpPr>
        <p:spPr>
          <a:xfrm>
            <a:off x="1732555" y="2032632"/>
            <a:ext cx="3136057" cy="677108"/>
          </a:xfrm>
          <a:prstGeom prst="rect">
            <a:avLst/>
          </a:prstGeom>
        </p:spPr>
        <p:txBody>
          <a:bodyPr wrap="square">
            <a:spAutoFit/>
          </a:bodyPr>
          <a:lstStyle/>
          <a:p>
            <a:pPr lvl="0"/>
            <a:r>
              <a:rPr lang="en-US" sz="800" dirty="0">
                <a:solidFill>
                  <a:srgbClr val="FFAB40"/>
                </a:solidFill>
                <a:latin typeface="Times New Roman" charset="0"/>
                <a:ea typeface="Times New Roman" charset="0"/>
                <a:cs typeface="Times New Roman" charset="0"/>
              </a:rPr>
              <a:t>00:02,314 --&gt; </a:t>
            </a:r>
            <a:r>
              <a:rPr lang="en-US" sz="800" dirty="0">
                <a:solidFill>
                  <a:srgbClr val="F9AB41"/>
                </a:solidFill>
                <a:latin typeface="Times New Roman" charset="0"/>
                <a:ea typeface="Times New Roman" charset="0"/>
                <a:cs typeface="Times New Roman" charset="0"/>
              </a:rPr>
              <a:t>00:10,992</a:t>
            </a:r>
            <a:endParaRPr lang="en-US" sz="800" dirty="0">
              <a:solidFill>
                <a:srgbClr val="FFAB40"/>
              </a:solidFill>
              <a:latin typeface="Times New Roman" charset="0"/>
              <a:ea typeface="Times New Roman" charset="0"/>
              <a:cs typeface="Times New Roman" charset="0"/>
            </a:endParaRPr>
          </a:p>
          <a:p>
            <a:pPr lvl="0"/>
            <a:r>
              <a:rPr lang="en-US" sz="1000" dirty="0">
                <a:latin typeface="Times New Roman" charset="0"/>
                <a:ea typeface="Times New Roman" charset="0"/>
                <a:cs typeface="Times New Roman" charset="0"/>
              </a:rPr>
              <a:t>Howard: Sheldon, he's got Raj. Use your sleep spell. Sheldon. Sheldon.</a:t>
            </a:r>
          </a:p>
          <a:p>
            <a:pPr lvl="0"/>
            <a:r>
              <a:rPr lang="en-US" sz="1000" dirty="0">
                <a:latin typeface="Times New Roman" charset="0"/>
                <a:ea typeface="Times New Roman" charset="0"/>
                <a:cs typeface="Times New Roman" charset="0"/>
              </a:rPr>
              <a:t>Sheldon: I've got the Sword of Azeroth.</a:t>
            </a:r>
          </a:p>
        </p:txBody>
      </p:sp>
      <p:sp>
        <p:nvSpPr>
          <p:cNvPr id="48" name="Rectangle 47">
            <a:extLst>
              <a:ext uri="{FF2B5EF4-FFF2-40B4-BE49-F238E27FC236}">
                <a16:creationId xmlns:a16="http://schemas.microsoft.com/office/drawing/2014/main" id="{AA5C48D2-3C59-EE48-9DAE-526BAA1C3E09}"/>
              </a:ext>
            </a:extLst>
          </p:cNvPr>
          <p:cNvSpPr/>
          <p:nvPr/>
        </p:nvSpPr>
        <p:spPr>
          <a:xfrm>
            <a:off x="6465852" y="2143950"/>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51" name="Rectangle 50">
            <a:extLst>
              <a:ext uri="{FF2B5EF4-FFF2-40B4-BE49-F238E27FC236}">
                <a16:creationId xmlns:a16="http://schemas.microsoft.com/office/drawing/2014/main" id="{1B8AFDF5-8EC4-784F-A4EA-A7EC3B1D957C}"/>
              </a:ext>
            </a:extLst>
          </p:cNvPr>
          <p:cNvSpPr/>
          <p:nvPr/>
        </p:nvSpPr>
        <p:spPr>
          <a:xfrm>
            <a:off x="1915883" y="3277198"/>
            <a:ext cx="5094925"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What is Sheldon holding </a:t>
            </a:r>
            <a:r>
              <a:rPr lang="en-US" dirty="0">
                <a:solidFill>
                  <a:srgbClr val="00B0F0"/>
                </a:solidFill>
                <a:latin typeface="Times New Roman" panose="02020603050405020304" pitchFamily="18" charset="0"/>
                <a:cs typeface="Times New Roman" panose="02020603050405020304" pitchFamily="18" charset="0"/>
              </a:rPr>
              <a:t>when he is talking to Howard about sword?</a:t>
            </a:r>
          </a:p>
        </p:txBody>
      </p:sp>
      <p:sp>
        <p:nvSpPr>
          <p:cNvPr id="52" name="Rectangle 51">
            <a:extLst>
              <a:ext uri="{FF2B5EF4-FFF2-40B4-BE49-F238E27FC236}">
                <a16:creationId xmlns:a16="http://schemas.microsoft.com/office/drawing/2014/main" id="{E358C44B-1B67-774B-8E8B-25CE8285F4FC}"/>
              </a:ext>
            </a:extLst>
          </p:cNvPr>
          <p:cNvSpPr/>
          <p:nvPr/>
        </p:nvSpPr>
        <p:spPr>
          <a:xfrm>
            <a:off x="2276785" y="3526905"/>
            <a:ext cx="1586270" cy="116955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0) A</a:t>
            </a:r>
            <a:r>
              <a:rPr lang="en-US" dirty="0">
                <a:latin typeface="Times New Roman" panose="02020603050405020304" pitchFamily="18" charset="0"/>
                <a:cs typeface="Times New Roman" panose="02020603050405020304" pitchFamily="18" charset="0"/>
              </a:rPr>
              <a:t> comic book</a:t>
            </a:r>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1)</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a:t>
            </a:r>
            <a:r>
              <a:rPr lang="zh-CN" alt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computer</a:t>
            </a: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sword</a:t>
            </a:r>
          </a:p>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toy train</a:t>
            </a:r>
          </a:p>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drink</a:t>
            </a:r>
          </a:p>
        </p:txBody>
      </p:sp>
      <p:sp>
        <p:nvSpPr>
          <p:cNvPr id="3" name="Slide Number Placeholder 2">
            <a:extLst>
              <a:ext uri="{FF2B5EF4-FFF2-40B4-BE49-F238E27FC236}">
                <a16:creationId xmlns:a16="http://schemas.microsoft.com/office/drawing/2014/main" id="{4F016825-3BDA-2740-87CF-ACC9533218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a:t>
            </a:fld>
            <a:endParaRPr lang="en"/>
          </a:p>
        </p:txBody>
      </p:sp>
    </p:spTree>
    <p:extLst>
      <p:ext uri="{BB962C8B-B14F-4D97-AF65-F5344CB8AC3E}">
        <p14:creationId xmlns:p14="http://schemas.microsoft.com/office/powerpoint/2010/main" val="289903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1061D8E2-B1BD-BC41-A868-7C988B15891A}"/>
              </a:ext>
            </a:extLst>
          </p:cNvPr>
          <p:cNvCxnSpPr>
            <a:cxnSpLocks/>
          </p:cNvCxnSpPr>
          <p:nvPr/>
        </p:nvCxnSpPr>
        <p:spPr>
          <a:xfrm>
            <a:off x="599507" y="1814998"/>
            <a:ext cx="7944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B30F06DE-FFB6-F645-A321-310E501691A2}"/>
              </a:ext>
            </a:extLst>
          </p:cNvPr>
          <p:cNvGrpSpPr/>
          <p:nvPr/>
        </p:nvGrpSpPr>
        <p:grpSpPr>
          <a:xfrm>
            <a:off x="6539548" y="1727512"/>
            <a:ext cx="302633" cy="246221"/>
            <a:chOff x="11078588" y="1730820"/>
            <a:chExt cx="320013" cy="233930"/>
          </a:xfrm>
        </p:grpSpPr>
        <p:sp>
          <p:nvSpPr>
            <p:cNvPr id="54" name="Rectangle 53">
              <a:extLst>
                <a:ext uri="{FF2B5EF4-FFF2-40B4-BE49-F238E27FC236}">
                  <a16:creationId xmlns:a16="http://schemas.microsoft.com/office/drawing/2014/main" id="{072C329A-AF0E-E44D-9617-9BE33BE3A776}"/>
                </a:ext>
              </a:extLst>
            </p:cNvPr>
            <p:cNvSpPr/>
            <p:nvPr/>
          </p:nvSpPr>
          <p:spPr>
            <a:xfrm>
              <a:off x="11078588" y="1730820"/>
              <a:ext cx="320013" cy="233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cxnSp>
          <p:nvCxnSpPr>
            <p:cNvPr id="55" name="Elbow Connector 54">
              <a:extLst>
                <a:ext uri="{FF2B5EF4-FFF2-40B4-BE49-F238E27FC236}">
                  <a16:creationId xmlns:a16="http://schemas.microsoft.com/office/drawing/2014/main" id="{F62E47B6-A06C-A248-98CD-A475DB49607B}"/>
                </a:ext>
              </a:extLst>
            </p:cNvPr>
            <p:cNvCxnSpPr>
              <a:cxnSpLocks/>
            </p:cNvCxnSpPr>
            <p:nvPr/>
          </p:nvCxnSpPr>
          <p:spPr>
            <a:xfrm rot="20520000">
              <a:off x="11098449" y="1762842"/>
              <a:ext cx="299449" cy="101183"/>
            </a:xfrm>
            <a:prstGeom prst="bentConnector3">
              <a:avLst>
                <a:gd name="adj1" fmla="val 46505"/>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Example</a:t>
            </a:r>
            <a:endParaRPr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F271E61-AAE5-0C4F-AE13-C14B489A3C36}"/>
              </a:ext>
            </a:extLst>
          </p:cNvPr>
          <p:cNvSpPr txBox="1"/>
          <p:nvPr/>
        </p:nvSpPr>
        <p:spPr>
          <a:xfrm>
            <a:off x="6397681" y="2112962"/>
            <a:ext cx="184731" cy="307777"/>
          </a:xfrm>
          <a:prstGeom prst="rect">
            <a:avLst/>
          </a:prstGeom>
          <a:noFill/>
        </p:spPr>
        <p:txBody>
          <a:bodyPr wrap="none" rtlCol="0">
            <a:spAutoFit/>
          </a:bodyPr>
          <a:lstStyle/>
          <a:p>
            <a:endParaRPr lang="en-US"/>
          </a:p>
        </p:txBody>
      </p:sp>
      <p:pic>
        <p:nvPicPr>
          <p:cNvPr id="20" name="Picture 19">
            <a:extLst>
              <a:ext uri="{FF2B5EF4-FFF2-40B4-BE49-F238E27FC236}">
                <a16:creationId xmlns:a16="http://schemas.microsoft.com/office/drawing/2014/main" id="{3E754143-5178-FA41-866D-FE409130EE0D}"/>
              </a:ext>
            </a:extLst>
          </p:cNvPr>
          <p:cNvPicPr>
            <a:picLocks noChangeAspect="1"/>
          </p:cNvPicPr>
          <p:nvPr/>
        </p:nvPicPr>
        <p:blipFill>
          <a:blip r:embed="rId3"/>
          <a:stretch>
            <a:fillRect/>
          </a:stretch>
        </p:blipFill>
        <p:spPr>
          <a:xfrm>
            <a:off x="589589" y="983093"/>
            <a:ext cx="1326294" cy="746040"/>
          </a:xfrm>
          <a:prstGeom prst="rect">
            <a:avLst/>
          </a:prstGeom>
        </p:spPr>
      </p:pic>
      <p:pic>
        <p:nvPicPr>
          <p:cNvPr id="21" name="Picture 20">
            <a:extLst>
              <a:ext uri="{FF2B5EF4-FFF2-40B4-BE49-F238E27FC236}">
                <a16:creationId xmlns:a16="http://schemas.microsoft.com/office/drawing/2014/main" id="{21E987E7-C533-5947-ACA6-6DA366CB82A6}"/>
              </a:ext>
            </a:extLst>
          </p:cNvPr>
          <p:cNvPicPr>
            <a:picLocks noChangeAspect="1"/>
          </p:cNvPicPr>
          <p:nvPr/>
        </p:nvPicPr>
        <p:blipFill>
          <a:blip r:embed="rId4"/>
          <a:stretch>
            <a:fillRect/>
          </a:stretch>
        </p:blipFill>
        <p:spPr>
          <a:xfrm>
            <a:off x="1915883" y="983093"/>
            <a:ext cx="1326294" cy="746040"/>
          </a:xfrm>
          <a:prstGeom prst="rect">
            <a:avLst/>
          </a:prstGeom>
        </p:spPr>
      </p:pic>
      <p:pic>
        <p:nvPicPr>
          <p:cNvPr id="22" name="Picture 21">
            <a:extLst>
              <a:ext uri="{FF2B5EF4-FFF2-40B4-BE49-F238E27FC236}">
                <a16:creationId xmlns:a16="http://schemas.microsoft.com/office/drawing/2014/main" id="{0FF7F6F4-46F0-CE48-85E8-20198F8B01E6}"/>
              </a:ext>
            </a:extLst>
          </p:cNvPr>
          <p:cNvPicPr>
            <a:picLocks noChangeAspect="1"/>
          </p:cNvPicPr>
          <p:nvPr/>
        </p:nvPicPr>
        <p:blipFill>
          <a:blip r:embed="rId5"/>
          <a:stretch>
            <a:fillRect/>
          </a:stretch>
        </p:blipFill>
        <p:spPr>
          <a:xfrm>
            <a:off x="3237138" y="983093"/>
            <a:ext cx="1326294" cy="746040"/>
          </a:xfrm>
          <a:prstGeom prst="rect">
            <a:avLst/>
          </a:prstGeom>
        </p:spPr>
      </p:pic>
      <p:pic>
        <p:nvPicPr>
          <p:cNvPr id="23" name="Picture 22">
            <a:extLst>
              <a:ext uri="{FF2B5EF4-FFF2-40B4-BE49-F238E27FC236}">
                <a16:creationId xmlns:a16="http://schemas.microsoft.com/office/drawing/2014/main" id="{C188A335-3A02-3242-935C-655D1B876E2E}"/>
              </a:ext>
            </a:extLst>
          </p:cNvPr>
          <p:cNvPicPr>
            <a:picLocks noChangeAspect="1"/>
          </p:cNvPicPr>
          <p:nvPr/>
        </p:nvPicPr>
        <p:blipFill>
          <a:blip r:embed="rId6"/>
          <a:stretch>
            <a:fillRect/>
          </a:stretch>
        </p:blipFill>
        <p:spPr>
          <a:xfrm>
            <a:off x="5884687" y="983093"/>
            <a:ext cx="1326294" cy="746040"/>
          </a:xfrm>
          <a:prstGeom prst="rect">
            <a:avLst/>
          </a:prstGeom>
        </p:spPr>
      </p:pic>
      <p:pic>
        <p:nvPicPr>
          <p:cNvPr id="24" name="Picture 23">
            <a:extLst>
              <a:ext uri="{FF2B5EF4-FFF2-40B4-BE49-F238E27FC236}">
                <a16:creationId xmlns:a16="http://schemas.microsoft.com/office/drawing/2014/main" id="{17605092-3D53-CE4E-AC11-8F16E2A5E06B}"/>
              </a:ext>
            </a:extLst>
          </p:cNvPr>
          <p:cNvPicPr>
            <a:picLocks noChangeAspect="1"/>
          </p:cNvPicPr>
          <p:nvPr/>
        </p:nvPicPr>
        <p:blipFill>
          <a:blip r:embed="rId7"/>
          <a:stretch>
            <a:fillRect/>
          </a:stretch>
        </p:blipFill>
        <p:spPr>
          <a:xfrm>
            <a:off x="7209492" y="983093"/>
            <a:ext cx="1326294" cy="746040"/>
          </a:xfrm>
          <a:prstGeom prst="rect">
            <a:avLst/>
          </a:prstGeom>
        </p:spPr>
      </p:pic>
      <p:pic>
        <p:nvPicPr>
          <p:cNvPr id="25" name="Picture 24" descr="A person sitting at a table using a computer&#13;&#10;&#13;&#10;Description automatically generated">
            <a:extLst>
              <a:ext uri="{FF2B5EF4-FFF2-40B4-BE49-F238E27FC236}">
                <a16:creationId xmlns:a16="http://schemas.microsoft.com/office/drawing/2014/main" id="{F1ED955D-6C3B-D44E-AC22-ADAEEF2BDF02}"/>
              </a:ext>
            </a:extLst>
          </p:cNvPr>
          <p:cNvPicPr>
            <a:picLocks noChangeAspect="1"/>
          </p:cNvPicPr>
          <p:nvPr/>
        </p:nvPicPr>
        <p:blipFill>
          <a:blip r:embed="rId8"/>
          <a:stretch>
            <a:fillRect/>
          </a:stretch>
        </p:blipFill>
        <p:spPr>
          <a:xfrm>
            <a:off x="4563432" y="983093"/>
            <a:ext cx="1324804" cy="745202"/>
          </a:xfrm>
          <a:prstGeom prst="rect">
            <a:avLst/>
          </a:prstGeom>
        </p:spPr>
      </p:pic>
      <p:sp>
        <p:nvSpPr>
          <p:cNvPr id="26" name="TextBox 25">
            <a:extLst>
              <a:ext uri="{FF2B5EF4-FFF2-40B4-BE49-F238E27FC236}">
                <a16:creationId xmlns:a16="http://schemas.microsoft.com/office/drawing/2014/main" id="{69E6020B-026E-504B-B02E-12A992583259}"/>
              </a:ext>
            </a:extLst>
          </p:cNvPr>
          <p:cNvSpPr txBox="1"/>
          <p:nvPr/>
        </p:nvSpPr>
        <p:spPr>
          <a:xfrm>
            <a:off x="4339312" y="2769769"/>
            <a:ext cx="535724" cy="276999"/>
          </a:xfrm>
          <a:prstGeom prst="rect">
            <a:avLst/>
          </a:prstGeom>
          <a:noFill/>
        </p:spPr>
        <p:txBody>
          <a:bodyPr wrap="none" rtlCol="0">
            <a:spAutoFit/>
          </a:bodyPr>
          <a:lstStyle/>
          <a:p>
            <a:r>
              <a:rPr lang="en-US" altLang="zh-CN" sz="1200" dirty="0">
                <a:solidFill>
                  <a:srgbClr val="00B0F0"/>
                </a:solidFill>
                <a:latin typeface="Times New Roman" panose="02020603050405020304" pitchFamily="18" charset="0"/>
                <a:cs typeface="Times New Roman" panose="02020603050405020304" pitchFamily="18" charset="0"/>
              </a:rPr>
              <a:t>00:10</a:t>
            </a:r>
            <a:endParaRPr lang="en-US" sz="1200" dirty="0">
              <a:solidFill>
                <a:srgbClr val="00B0F0"/>
              </a:solidFill>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FEC08EB8-7D65-B14C-B3F4-5A8E1759976B}"/>
              </a:ext>
            </a:extLst>
          </p:cNvPr>
          <p:cNvCxnSpPr>
            <a:cxnSpLocks/>
          </p:cNvCxnSpPr>
          <p:nvPr/>
        </p:nvCxnSpPr>
        <p:spPr>
          <a:xfrm>
            <a:off x="1958088" y="2766047"/>
            <a:ext cx="2647549" cy="0"/>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2F6405-17AC-8645-B799-FB548EE82FDD}"/>
              </a:ext>
            </a:extLst>
          </p:cNvPr>
          <p:cNvSpPr txBox="1"/>
          <p:nvPr/>
        </p:nvSpPr>
        <p:spPr>
          <a:xfrm>
            <a:off x="1732555" y="2773152"/>
            <a:ext cx="535724" cy="276999"/>
          </a:xfrm>
          <a:prstGeom prst="rect">
            <a:avLst/>
          </a:prstGeom>
          <a:noFill/>
        </p:spPr>
        <p:txBody>
          <a:bodyPr wrap="none" rtlCol="0">
            <a:spAutoFit/>
          </a:bodyPr>
          <a:lstStyle/>
          <a:p>
            <a:r>
              <a:rPr lang="en-US" altLang="zh-CN" sz="1200" dirty="0">
                <a:solidFill>
                  <a:srgbClr val="00B0F0"/>
                </a:solidFill>
                <a:latin typeface="Times New Roman" panose="02020603050405020304" pitchFamily="18" charset="0"/>
                <a:cs typeface="Times New Roman" panose="02020603050405020304" pitchFamily="18" charset="0"/>
              </a:rPr>
              <a:t>00:02</a:t>
            </a:r>
            <a:endParaRPr lang="en-US" sz="1200" dirty="0">
              <a:solidFill>
                <a:srgbClr val="00B0F0"/>
              </a:solidFill>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A4105A9F-6191-F84E-92C9-4653494EACE1}"/>
              </a:ext>
            </a:extLst>
          </p:cNvPr>
          <p:cNvSpPr/>
          <p:nvPr/>
        </p:nvSpPr>
        <p:spPr>
          <a:xfrm>
            <a:off x="4572000" y="847460"/>
            <a:ext cx="4087912" cy="8948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59A9104-1BD4-C047-A0F7-49E2A361B8E8}"/>
              </a:ext>
            </a:extLst>
          </p:cNvPr>
          <p:cNvSpPr/>
          <p:nvPr/>
        </p:nvSpPr>
        <p:spPr>
          <a:xfrm>
            <a:off x="449438" y="881902"/>
            <a:ext cx="1489985" cy="9273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B81C7A7-76AA-3949-8384-825E9FB4B8C0}"/>
              </a:ext>
            </a:extLst>
          </p:cNvPr>
          <p:cNvSpPr/>
          <p:nvPr/>
        </p:nvSpPr>
        <p:spPr>
          <a:xfrm>
            <a:off x="1948675" y="965427"/>
            <a:ext cx="2618307" cy="777576"/>
          </a:xfrm>
          <a:prstGeom prst="rect">
            <a:avLst/>
          </a:prstGeom>
          <a:noFill/>
          <a:ln w="50800">
            <a:solidFill>
              <a:srgbClr val="4B9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42BC0BF1-B37D-A840-BC9A-0BCE2496481A}"/>
              </a:ext>
            </a:extLst>
          </p:cNvPr>
          <p:cNvSpPr txBox="1"/>
          <p:nvPr/>
        </p:nvSpPr>
        <p:spPr>
          <a:xfrm>
            <a:off x="8266546" y="1798003"/>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01:02</a:t>
            </a:r>
            <a:endParaRPr lang="en-US" sz="1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9C0A805-A086-5643-BC90-72567C1F504D}"/>
              </a:ext>
            </a:extLst>
          </p:cNvPr>
          <p:cNvSpPr txBox="1"/>
          <p:nvPr/>
        </p:nvSpPr>
        <p:spPr>
          <a:xfrm>
            <a:off x="370009" y="1798002"/>
            <a:ext cx="47641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00:00</a:t>
            </a:r>
            <a:endParaRPr lang="en-US" sz="1000"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70155F4F-912D-E847-8FCE-7DBB8D3A70CA}"/>
              </a:ext>
            </a:extLst>
          </p:cNvPr>
          <p:cNvGrpSpPr/>
          <p:nvPr/>
        </p:nvGrpSpPr>
        <p:grpSpPr>
          <a:xfrm>
            <a:off x="516155" y="2035079"/>
            <a:ext cx="8019630" cy="671673"/>
            <a:chOff x="1702196" y="1310245"/>
            <a:chExt cx="8599458" cy="671673"/>
          </a:xfrm>
        </p:grpSpPr>
        <p:sp>
          <p:nvSpPr>
            <p:cNvPr id="37" name="Rectangle 36">
              <a:extLst>
                <a:ext uri="{FF2B5EF4-FFF2-40B4-BE49-F238E27FC236}">
                  <a16:creationId xmlns:a16="http://schemas.microsoft.com/office/drawing/2014/main" id="{F50251B1-6BBE-4B44-944F-D4E0B0C1B4E5}"/>
                </a:ext>
              </a:extLst>
            </p:cNvPr>
            <p:cNvSpPr/>
            <p:nvPr/>
          </p:nvSpPr>
          <p:spPr>
            <a:xfrm>
              <a:off x="1702196" y="1310245"/>
              <a:ext cx="142218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00:00,562 --&gt; 00:02,142</a:t>
              </a:r>
            </a:p>
            <a:p>
              <a:r>
                <a:rPr lang="en-US" sz="1000" dirty="0">
                  <a:solidFill>
                    <a:schemeClr val="tx1"/>
                  </a:solidFill>
                  <a:latin typeface="Times New Roman" charset="0"/>
                  <a:ea typeface="Times New Roman" charset="0"/>
                  <a:cs typeface="Times New Roman" charset="0"/>
                </a:rPr>
                <a:t>Raj: Oh, he's got me.</a:t>
              </a:r>
            </a:p>
          </p:txBody>
        </p:sp>
        <p:sp>
          <p:nvSpPr>
            <p:cNvPr id="39" name="Rectangle 38">
              <a:extLst>
                <a:ext uri="{FF2B5EF4-FFF2-40B4-BE49-F238E27FC236}">
                  <a16:creationId xmlns:a16="http://schemas.microsoft.com/office/drawing/2014/main" id="{AB5BFD8A-B1BC-914D-8301-2DB435BF2809}"/>
                </a:ext>
              </a:extLst>
            </p:cNvPr>
            <p:cNvSpPr/>
            <p:nvPr/>
          </p:nvSpPr>
          <p:spPr>
            <a:xfrm>
              <a:off x="6275494" y="1311324"/>
              <a:ext cx="1982744" cy="523220"/>
            </a:xfrm>
            <a:prstGeom prst="rect">
              <a:avLst/>
            </a:prstGeom>
            <a:ln>
              <a:noFill/>
              <a:prstDash val="dash"/>
            </a:ln>
          </p:spPr>
          <p:txBody>
            <a:bodyPr wrap="square">
              <a:spAutoFit/>
            </a:bodyPr>
            <a:lstStyle/>
            <a:p>
              <a:r>
                <a:rPr lang="mr-IN" sz="800" dirty="0">
                  <a:solidFill>
                    <a:schemeClr val="accent1"/>
                  </a:solidFill>
                  <a:latin typeface="Times New Roman" charset="0"/>
                  <a:ea typeface="Times New Roman" charset="0"/>
                  <a:cs typeface="Times New Roman" charset="0"/>
                </a:rPr>
                <a:t>00:12.600 --&gt; 00:14.761 </a:t>
              </a:r>
              <a:endParaRPr lang="en-US" sz="800" dirty="0">
                <a:solidFill>
                  <a:schemeClr val="accent1"/>
                </a:solidFill>
                <a:latin typeface="Times New Roman" charset="0"/>
                <a:ea typeface="Times New Roman" charset="0"/>
                <a:cs typeface="Times New Roman" charset="0"/>
              </a:endParaRPr>
            </a:p>
            <a:p>
              <a:r>
                <a:rPr lang="en-US" sz="1000" dirty="0">
                  <a:latin typeface="Times New Roman" charset="0"/>
                  <a:ea typeface="Times New Roman" charset="0"/>
                  <a:cs typeface="Times New Roman" charset="0"/>
                </a:rPr>
                <a:t>Leonard: Damn it, man, we're dying here..</a:t>
              </a:r>
            </a:p>
          </p:txBody>
        </p:sp>
        <p:sp>
          <p:nvSpPr>
            <p:cNvPr id="40" name="Rectangle 39">
              <a:extLst>
                <a:ext uri="{FF2B5EF4-FFF2-40B4-BE49-F238E27FC236}">
                  <a16:creationId xmlns:a16="http://schemas.microsoft.com/office/drawing/2014/main" id="{17F1C6DA-8FA4-8345-A513-EA4F8BBEFAE2}"/>
                </a:ext>
              </a:extLst>
            </p:cNvPr>
            <p:cNvSpPr/>
            <p:nvPr/>
          </p:nvSpPr>
          <p:spPr>
            <a:xfrm>
              <a:off x="8549707" y="1315033"/>
              <a:ext cx="1750648" cy="369332"/>
            </a:xfrm>
            <a:prstGeom prst="rect">
              <a:avLst/>
            </a:prstGeom>
            <a:ln>
              <a:noFill/>
              <a:prstDash val="dash"/>
            </a:ln>
          </p:spPr>
          <p:txBody>
            <a:bodyPr wrap="square">
              <a:spAutoFit/>
            </a:bodyPr>
            <a:lstStyle/>
            <a:p>
              <a:r>
                <a:rPr lang="en-US" sz="800" dirty="0">
                  <a:solidFill>
                    <a:schemeClr val="accent1"/>
                  </a:solidFill>
                  <a:latin typeface="Times New Roman" charset="0"/>
                  <a:ea typeface="Times New Roman" charset="0"/>
                  <a:cs typeface="Times New Roman" charset="0"/>
                </a:rPr>
                <a:t>00:00:38,308 --&gt; 00:00:41,518</a:t>
              </a:r>
            </a:p>
            <a:p>
              <a:r>
                <a:rPr lang="en-US" sz="1000" dirty="0">
                  <a:solidFill>
                    <a:schemeClr val="tx1"/>
                  </a:solidFill>
                  <a:latin typeface="Times New Roman" charset="0"/>
                  <a:ea typeface="Times New Roman" charset="0"/>
                  <a:cs typeface="Times New Roman" charset="0"/>
                </a:rPr>
                <a:t>I am the sword master.</a:t>
              </a:r>
            </a:p>
          </p:txBody>
        </p:sp>
        <p:cxnSp>
          <p:nvCxnSpPr>
            <p:cNvPr id="42" name="Straight Connector 41">
              <a:extLst>
                <a:ext uri="{FF2B5EF4-FFF2-40B4-BE49-F238E27FC236}">
                  <a16:creationId xmlns:a16="http://schemas.microsoft.com/office/drawing/2014/main" id="{EDD1C526-2C44-1342-B00A-820537143A3F}"/>
                </a:ext>
              </a:extLst>
            </p:cNvPr>
            <p:cNvCxnSpPr/>
            <p:nvPr/>
          </p:nvCxnSpPr>
          <p:spPr>
            <a:xfrm>
              <a:off x="1786784" y="1311415"/>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DDBFFE-F67F-FF4D-BA03-C379FFB7573D}"/>
                </a:ext>
              </a:extLst>
            </p:cNvPr>
            <p:cNvCxnSpPr/>
            <p:nvPr/>
          </p:nvCxnSpPr>
          <p:spPr>
            <a:xfrm>
              <a:off x="1786784" y="1981918"/>
              <a:ext cx="851487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28819A9F-82F5-124C-8116-A85EC4622B1B}"/>
              </a:ext>
            </a:extLst>
          </p:cNvPr>
          <p:cNvSpPr/>
          <p:nvPr/>
        </p:nvSpPr>
        <p:spPr>
          <a:xfrm>
            <a:off x="8227388" y="2148318"/>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46" name="Rectangle 45">
            <a:extLst>
              <a:ext uri="{FF2B5EF4-FFF2-40B4-BE49-F238E27FC236}">
                <a16:creationId xmlns:a16="http://schemas.microsoft.com/office/drawing/2014/main" id="{CA6FA29A-0872-A74A-9454-FAA5D5AADE87}"/>
              </a:ext>
            </a:extLst>
          </p:cNvPr>
          <p:cNvSpPr/>
          <p:nvPr/>
        </p:nvSpPr>
        <p:spPr>
          <a:xfrm>
            <a:off x="1732555" y="2032632"/>
            <a:ext cx="3136057" cy="677108"/>
          </a:xfrm>
          <a:prstGeom prst="rect">
            <a:avLst/>
          </a:prstGeom>
        </p:spPr>
        <p:txBody>
          <a:bodyPr wrap="square">
            <a:spAutoFit/>
          </a:bodyPr>
          <a:lstStyle/>
          <a:p>
            <a:pPr lvl="0"/>
            <a:r>
              <a:rPr lang="en-US" sz="800" dirty="0">
                <a:solidFill>
                  <a:srgbClr val="FFAB40"/>
                </a:solidFill>
                <a:latin typeface="Times New Roman" charset="0"/>
                <a:ea typeface="Times New Roman" charset="0"/>
                <a:cs typeface="Times New Roman" charset="0"/>
              </a:rPr>
              <a:t>00:02,314 --&gt; </a:t>
            </a:r>
            <a:r>
              <a:rPr lang="en-US" sz="800" dirty="0">
                <a:solidFill>
                  <a:srgbClr val="F9AB41"/>
                </a:solidFill>
                <a:latin typeface="Times New Roman" charset="0"/>
                <a:ea typeface="Times New Roman" charset="0"/>
                <a:cs typeface="Times New Roman" charset="0"/>
              </a:rPr>
              <a:t>00:10,992</a:t>
            </a:r>
            <a:endParaRPr lang="en-US" sz="800" dirty="0">
              <a:solidFill>
                <a:srgbClr val="FFAB40"/>
              </a:solidFill>
              <a:latin typeface="Times New Roman" charset="0"/>
              <a:ea typeface="Times New Roman" charset="0"/>
              <a:cs typeface="Times New Roman" charset="0"/>
            </a:endParaRPr>
          </a:p>
          <a:p>
            <a:pPr lvl="0"/>
            <a:r>
              <a:rPr lang="en-US" sz="1000" dirty="0">
                <a:latin typeface="Times New Roman" charset="0"/>
                <a:ea typeface="Times New Roman" charset="0"/>
                <a:cs typeface="Times New Roman" charset="0"/>
              </a:rPr>
              <a:t>Howard: Sheldon, he's got Raj. Use your sleep spell. Sheldon. Sheldon.</a:t>
            </a:r>
          </a:p>
          <a:p>
            <a:pPr lvl="0"/>
            <a:r>
              <a:rPr lang="en-US" sz="1000" dirty="0">
                <a:latin typeface="Times New Roman" charset="0"/>
                <a:ea typeface="Times New Roman" charset="0"/>
                <a:cs typeface="Times New Roman" charset="0"/>
              </a:rPr>
              <a:t>Sheldon: I've got the Sword of Azeroth.</a:t>
            </a:r>
          </a:p>
        </p:txBody>
      </p:sp>
      <p:sp>
        <p:nvSpPr>
          <p:cNvPr id="48" name="Rectangle 47">
            <a:extLst>
              <a:ext uri="{FF2B5EF4-FFF2-40B4-BE49-F238E27FC236}">
                <a16:creationId xmlns:a16="http://schemas.microsoft.com/office/drawing/2014/main" id="{AA5C48D2-3C59-EE48-9DAE-526BAA1C3E09}"/>
              </a:ext>
            </a:extLst>
          </p:cNvPr>
          <p:cNvSpPr/>
          <p:nvPr/>
        </p:nvSpPr>
        <p:spPr>
          <a:xfrm>
            <a:off x="6465852" y="2143950"/>
            <a:ext cx="376329" cy="323165"/>
          </a:xfrm>
          <a:prstGeom prst="rect">
            <a:avLst/>
          </a:prstGeom>
          <a:ln>
            <a:noFill/>
            <a:prstDash val="dash"/>
          </a:ln>
        </p:spPr>
        <p:txBody>
          <a:bodyPr wrap="square">
            <a:spAutoFit/>
          </a:bodyPr>
          <a:lstStyle/>
          <a:p>
            <a:r>
              <a:rPr lang="mr-IN" altLang="zh-CN" sz="1500" dirty="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sp>
        <p:nvSpPr>
          <p:cNvPr id="51" name="Rectangle 50">
            <a:extLst>
              <a:ext uri="{FF2B5EF4-FFF2-40B4-BE49-F238E27FC236}">
                <a16:creationId xmlns:a16="http://schemas.microsoft.com/office/drawing/2014/main" id="{1B8AFDF5-8EC4-784F-A4EA-A7EC3B1D957C}"/>
              </a:ext>
            </a:extLst>
          </p:cNvPr>
          <p:cNvSpPr/>
          <p:nvPr/>
        </p:nvSpPr>
        <p:spPr>
          <a:xfrm>
            <a:off x="1915883" y="3277198"/>
            <a:ext cx="5094925"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What is </a:t>
            </a:r>
            <a:r>
              <a:rPr lang="en-US" dirty="0">
                <a:solidFill>
                  <a:srgbClr val="F9AB41"/>
                </a:solidFill>
                <a:latin typeface="Times New Roman" panose="02020603050405020304" pitchFamily="18" charset="0"/>
                <a:cs typeface="Times New Roman" panose="02020603050405020304" pitchFamily="18" charset="0"/>
              </a:rPr>
              <a:t>Sheldon</a:t>
            </a:r>
            <a:r>
              <a:rPr lang="en-US" dirty="0">
                <a:latin typeface="Times New Roman" panose="02020603050405020304" pitchFamily="18" charset="0"/>
                <a:cs typeface="Times New Roman" panose="02020603050405020304" pitchFamily="18" charset="0"/>
              </a:rPr>
              <a:t> holding </a:t>
            </a:r>
            <a:r>
              <a:rPr lang="en-US" dirty="0">
                <a:solidFill>
                  <a:srgbClr val="00B0F0"/>
                </a:solidFill>
                <a:latin typeface="Times New Roman" panose="02020603050405020304" pitchFamily="18" charset="0"/>
                <a:cs typeface="Times New Roman" panose="02020603050405020304" pitchFamily="18" charset="0"/>
              </a:rPr>
              <a:t>when he is talking to Howard about sword?</a:t>
            </a:r>
          </a:p>
        </p:txBody>
      </p:sp>
      <p:sp>
        <p:nvSpPr>
          <p:cNvPr id="52" name="Rectangle 51">
            <a:extLst>
              <a:ext uri="{FF2B5EF4-FFF2-40B4-BE49-F238E27FC236}">
                <a16:creationId xmlns:a16="http://schemas.microsoft.com/office/drawing/2014/main" id="{E358C44B-1B67-774B-8E8B-25CE8285F4FC}"/>
              </a:ext>
            </a:extLst>
          </p:cNvPr>
          <p:cNvSpPr/>
          <p:nvPr/>
        </p:nvSpPr>
        <p:spPr>
          <a:xfrm>
            <a:off x="2276785" y="3526905"/>
            <a:ext cx="1586270" cy="116955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0) A</a:t>
            </a:r>
            <a:r>
              <a:rPr lang="en-US" dirty="0">
                <a:latin typeface="Times New Roman" panose="02020603050405020304" pitchFamily="18" charset="0"/>
                <a:cs typeface="Times New Roman" panose="02020603050405020304" pitchFamily="18" charset="0"/>
              </a:rPr>
              <a:t> comic book</a:t>
            </a:r>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1)</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a:t>
            </a:r>
            <a:r>
              <a:rPr lang="zh-CN" altLang="en-US" dirty="0">
                <a:solidFill>
                  <a:schemeClr val="tx1"/>
                </a:solidFill>
                <a:latin typeface="Times New Roman" panose="02020603050405020304" pitchFamily="18" charset="0"/>
                <a:cs typeface="Times New Roman" panose="02020603050405020304" pitchFamily="18" charset="0"/>
              </a:rPr>
              <a:t> </a:t>
            </a:r>
            <a:r>
              <a:rPr lang="en-US" dirty="0">
                <a:solidFill>
                  <a:srgbClr val="00B050"/>
                </a:solidFill>
                <a:latin typeface="Times New Roman" panose="02020603050405020304" pitchFamily="18" charset="0"/>
                <a:cs typeface="Times New Roman" panose="02020603050405020304" pitchFamily="18" charset="0"/>
              </a:rPr>
              <a:t>computer</a:t>
            </a:r>
          </a:p>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sword</a:t>
            </a:r>
          </a:p>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toy train</a:t>
            </a:r>
          </a:p>
          <a:p>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drink</a:t>
            </a:r>
          </a:p>
        </p:txBody>
      </p:sp>
      <p:sp>
        <p:nvSpPr>
          <p:cNvPr id="3" name="Rectangle 2">
            <a:extLst>
              <a:ext uri="{FF2B5EF4-FFF2-40B4-BE49-F238E27FC236}">
                <a16:creationId xmlns:a16="http://schemas.microsoft.com/office/drawing/2014/main" id="{11DC8710-B92C-E144-9A33-79BE263F33AC}"/>
              </a:ext>
            </a:extLst>
          </p:cNvPr>
          <p:cNvSpPr/>
          <p:nvPr/>
        </p:nvSpPr>
        <p:spPr>
          <a:xfrm>
            <a:off x="3500438" y="1350169"/>
            <a:ext cx="471487" cy="242887"/>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A9F420E-6F80-614F-BEF8-56094210040D}"/>
              </a:ext>
            </a:extLst>
          </p:cNvPr>
          <p:cNvSpPr/>
          <p:nvPr/>
        </p:nvSpPr>
        <p:spPr>
          <a:xfrm>
            <a:off x="3652838" y="999416"/>
            <a:ext cx="471487" cy="72237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8573A3-E5CB-DE41-8C4D-EC48F4985E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spTree>
    <p:extLst>
      <p:ext uri="{BB962C8B-B14F-4D97-AF65-F5344CB8AC3E}">
        <p14:creationId xmlns:p14="http://schemas.microsoft.com/office/powerpoint/2010/main" val="101787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Annotation Process</a:t>
            </a:r>
            <a:endParaRPr sz="240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0AA792D-0D7D-A443-8738-DBB20FA6140E}"/>
              </a:ext>
            </a:extLst>
          </p:cNvPr>
          <p:cNvSpPr/>
          <p:nvPr/>
        </p:nvSpPr>
        <p:spPr>
          <a:xfrm>
            <a:off x="661764" y="941830"/>
            <a:ext cx="8207228" cy="830997"/>
          </a:xfrm>
          <a:prstGeom prst="rect">
            <a:avLst/>
          </a:prstGeom>
        </p:spPr>
        <p:txBody>
          <a:bodyPr wrap="square">
            <a:spAutoFit/>
          </a:bodyPr>
          <a:lstStyle/>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Identify Visual Concepts</a:t>
            </a:r>
          </a:p>
          <a:p>
            <a:pPr lvl="1"/>
            <a:r>
              <a:rPr lang="en-US" sz="1600">
                <a:solidFill>
                  <a:schemeClr val="tx1"/>
                </a:solidFill>
                <a:latin typeface="Times New Roman" panose="02020603050405020304" pitchFamily="18" charset="0"/>
                <a:cs typeface="Times New Roman" panose="02020603050405020304" pitchFamily="18" charset="0"/>
              </a:rPr>
              <a:t>     We use Stanford CoreNLP part-of-speech tagger to extract all nouns in the questions and correct answers, we then manually filter out frequent non-visual nouns (e.g., “time”). </a:t>
            </a:r>
          </a:p>
        </p:txBody>
      </p:sp>
      <p:sp>
        <p:nvSpPr>
          <p:cNvPr id="47" name="Google Shape;57;p13">
            <a:extLst>
              <a:ext uri="{FF2B5EF4-FFF2-40B4-BE49-F238E27FC236}">
                <a16:creationId xmlns:a16="http://schemas.microsoft.com/office/drawing/2014/main" id="{077AFA4A-826D-9C4E-A499-5BACC55B3A31}"/>
              </a:ext>
            </a:extLst>
          </p:cNvPr>
          <p:cNvSpPr txBox="1"/>
          <p:nvPr/>
        </p:nvSpPr>
        <p:spPr>
          <a:xfrm>
            <a:off x="7232698" y="4847700"/>
            <a:ext cx="1973647" cy="295800"/>
          </a:xfrm>
          <a:prstGeom prst="rect">
            <a:avLst/>
          </a:prstGeom>
          <a:noFill/>
          <a:ln>
            <a:noFill/>
          </a:ln>
        </p:spPr>
        <p:txBody>
          <a:bodyPr spcFirstLastPara="1" wrap="square" lIns="91425" tIns="91425" rIns="91425" bIns="91425" anchor="t" anchorCtr="0">
            <a:noAutofit/>
          </a:bodyPr>
          <a:lstStyle/>
          <a:p>
            <a:r>
              <a:rPr lang="en-US" sz="1200">
                <a:latin typeface="Times New Roman" panose="02020603050405020304" pitchFamily="18" charset="0"/>
                <a:cs typeface="Times New Roman" panose="02020603050405020304" pitchFamily="18" charset="0"/>
              </a:rPr>
              <a:t>[Manning et al., ACL 2014]</a:t>
            </a:r>
            <a:endParaRPr sz="120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DAFDCA6-6869-314C-9F6A-D7590DBB76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spTree>
    <p:extLst>
      <p:ext uri="{BB962C8B-B14F-4D97-AF65-F5344CB8AC3E}">
        <p14:creationId xmlns:p14="http://schemas.microsoft.com/office/powerpoint/2010/main" val="174505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Annotation Process</a:t>
            </a:r>
            <a:endParaRPr sz="240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0AA792D-0D7D-A443-8738-DBB20FA6140E}"/>
              </a:ext>
            </a:extLst>
          </p:cNvPr>
          <p:cNvSpPr/>
          <p:nvPr/>
        </p:nvSpPr>
        <p:spPr>
          <a:xfrm>
            <a:off x="661764" y="941830"/>
            <a:ext cx="8207228" cy="830997"/>
          </a:xfrm>
          <a:prstGeom prst="rect">
            <a:avLst/>
          </a:prstGeom>
        </p:spPr>
        <p:txBody>
          <a:bodyPr wrap="square">
            <a:spAutoFit/>
          </a:bodyPr>
          <a:lstStyle/>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Identify Visual Concepts</a:t>
            </a:r>
          </a:p>
          <a:p>
            <a:pPr lvl="1"/>
            <a:r>
              <a:rPr lang="en-US" sz="1600">
                <a:solidFill>
                  <a:schemeClr val="tx1"/>
                </a:solidFill>
                <a:latin typeface="Times New Roman" panose="02020603050405020304" pitchFamily="18" charset="0"/>
                <a:cs typeface="Times New Roman" panose="02020603050405020304" pitchFamily="18" charset="0"/>
              </a:rPr>
              <a:t>     We use Stanford CoreNLP part-of-speech tagger to extract all nouns in the questions and correct answers, we then manually filter out frequent non-visual nouns (e.g., “time”). </a:t>
            </a:r>
          </a:p>
        </p:txBody>
      </p:sp>
      <p:sp>
        <p:nvSpPr>
          <p:cNvPr id="7" name="Rectangle 6">
            <a:extLst>
              <a:ext uri="{FF2B5EF4-FFF2-40B4-BE49-F238E27FC236}">
                <a16:creationId xmlns:a16="http://schemas.microsoft.com/office/drawing/2014/main" id="{3FEC6759-2D59-B545-BAA1-3CE2A8CBAA1A}"/>
              </a:ext>
            </a:extLst>
          </p:cNvPr>
          <p:cNvSpPr/>
          <p:nvPr/>
        </p:nvSpPr>
        <p:spPr>
          <a:xfrm>
            <a:off x="1601920" y="2130473"/>
            <a:ext cx="6967156" cy="307777"/>
          </a:xfrm>
          <a:prstGeom prst="rect">
            <a:avLst/>
          </a:prstGeom>
        </p:spPr>
        <p:txBody>
          <a:bodyPr wrap="square">
            <a:spAutoFit/>
          </a:bodyPr>
          <a:lstStyle/>
          <a:p>
            <a:r>
              <a:rPr lang="en-US" b="1">
                <a:solidFill>
                  <a:schemeClr val="tx1"/>
                </a:solidFill>
                <a:latin typeface="Times New Roman" panose="02020603050405020304" pitchFamily="18" charset="0"/>
                <a:cs typeface="Times New Roman" panose="02020603050405020304" pitchFamily="18" charset="0"/>
              </a:rPr>
              <a:t>Question</a:t>
            </a:r>
            <a:r>
              <a:rPr lang="en-US">
                <a:solidFill>
                  <a:schemeClr val="tx1"/>
                </a:solidFill>
                <a:latin typeface="Times New Roman" panose="02020603050405020304" pitchFamily="18" charset="0"/>
                <a:cs typeface="Times New Roman" panose="02020603050405020304" pitchFamily="18" charset="0"/>
              </a:rPr>
              <a:t>:   What does Penny ask Sheldon when Sheldon is on his laptop?</a:t>
            </a:r>
            <a:endParaRPr lang="en-US"/>
          </a:p>
        </p:txBody>
      </p:sp>
      <p:sp>
        <p:nvSpPr>
          <p:cNvPr id="8" name="Rectangle 7">
            <a:extLst>
              <a:ext uri="{FF2B5EF4-FFF2-40B4-BE49-F238E27FC236}">
                <a16:creationId xmlns:a16="http://schemas.microsoft.com/office/drawing/2014/main" id="{DAA305F5-8104-5B4B-8B68-44C0C805E0E6}"/>
              </a:ext>
            </a:extLst>
          </p:cNvPr>
          <p:cNvSpPr/>
          <p:nvPr/>
        </p:nvSpPr>
        <p:spPr>
          <a:xfrm>
            <a:off x="1601920" y="2567773"/>
            <a:ext cx="6967156" cy="307777"/>
          </a:xfrm>
          <a:prstGeom prst="rect">
            <a:avLst/>
          </a:prstGeom>
        </p:spPr>
        <p:txBody>
          <a:bodyPr wrap="square">
            <a:spAutoFit/>
          </a:bodyPr>
          <a:lstStyle/>
          <a:p>
            <a:r>
              <a:rPr lang="en-US" b="1">
                <a:solidFill>
                  <a:schemeClr val="tx1"/>
                </a:solidFill>
                <a:latin typeface="Times New Roman" panose="02020603050405020304" pitchFamily="18" charset="0"/>
                <a:cs typeface="Times New Roman" panose="02020603050405020304" pitchFamily="18" charset="0"/>
              </a:rPr>
              <a:t>Correct Answer</a:t>
            </a:r>
            <a:r>
              <a:rPr lang="en-US">
                <a:solidFill>
                  <a:schemeClr val="tx1"/>
                </a:solidFill>
                <a:latin typeface="Times New Roman" panose="02020603050405020304" pitchFamily="18" charset="0"/>
                <a:cs typeface="Times New Roman" panose="02020603050405020304" pitchFamily="18" charset="0"/>
              </a:rPr>
              <a:t>:   What is AFK?</a:t>
            </a:r>
            <a:endParaRPr lang="en-US"/>
          </a:p>
        </p:txBody>
      </p:sp>
      <p:sp>
        <p:nvSpPr>
          <p:cNvPr id="2" name="Slide Number Placeholder 1">
            <a:extLst>
              <a:ext uri="{FF2B5EF4-FFF2-40B4-BE49-F238E27FC236}">
                <a16:creationId xmlns:a16="http://schemas.microsoft.com/office/drawing/2014/main" id="{8D5A674B-A979-914D-8E9E-C2250D57F1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spTree>
    <p:extLst>
      <p:ext uri="{BB962C8B-B14F-4D97-AF65-F5344CB8AC3E}">
        <p14:creationId xmlns:p14="http://schemas.microsoft.com/office/powerpoint/2010/main" val="353150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Annotation Process</a:t>
            </a:r>
            <a:endParaRPr sz="240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0AA792D-0D7D-A443-8738-DBB20FA6140E}"/>
              </a:ext>
            </a:extLst>
          </p:cNvPr>
          <p:cNvSpPr/>
          <p:nvPr/>
        </p:nvSpPr>
        <p:spPr>
          <a:xfrm>
            <a:off x="661764" y="941830"/>
            <a:ext cx="8207228" cy="830997"/>
          </a:xfrm>
          <a:prstGeom prst="rect">
            <a:avLst/>
          </a:prstGeom>
        </p:spPr>
        <p:txBody>
          <a:bodyPr wrap="square">
            <a:spAutoFit/>
          </a:bodyPr>
          <a:lstStyle/>
          <a:p>
            <a:pPr marL="285750"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Identify Visual Concepts</a:t>
            </a:r>
          </a:p>
          <a:p>
            <a:pPr lvl="1"/>
            <a:r>
              <a:rPr lang="en-US" sz="1600">
                <a:solidFill>
                  <a:schemeClr val="tx1"/>
                </a:solidFill>
                <a:latin typeface="Times New Roman" panose="02020603050405020304" pitchFamily="18" charset="0"/>
                <a:cs typeface="Times New Roman" panose="02020603050405020304" pitchFamily="18" charset="0"/>
              </a:rPr>
              <a:t>     We use Stanford CoreNLP part-of-speech tagger to extract all nouns in the questions and correct answers, we then manually filter out frequent non-visual nouns (e.g., “time”). </a:t>
            </a:r>
          </a:p>
        </p:txBody>
      </p:sp>
      <p:sp>
        <p:nvSpPr>
          <p:cNvPr id="7" name="Rectangle 6">
            <a:extLst>
              <a:ext uri="{FF2B5EF4-FFF2-40B4-BE49-F238E27FC236}">
                <a16:creationId xmlns:a16="http://schemas.microsoft.com/office/drawing/2014/main" id="{3FEC6759-2D59-B545-BAA1-3CE2A8CBAA1A}"/>
              </a:ext>
            </a:extLst>
          </p:cNvPr>
          <p:cNvSpPr/>
          <p:nvPr/>
        </p:nvSpPr>
        <p:spPr>
          <a:xfrm>
            <a:off x="1601920" y="2130473"/>
            <a:ext cx="6967156" cy="307777"/>
          </a:xfrm>
          <a:prstGeom prst="rect">
            <a:avLst/>
          </a:prstGeom>
        </p:spPr>
        <p:txBody>
          <a:bodyPr wrap="square">
            <a:spAutoFit/>
          </a:bodyPr>
          <a:lstStyle/>
          <a:p>
            <a:r>
              <a:rPr lang="en-US" b="1">
                <a:solidFill>
                  <a:schemeClr val="tx1"/>
                </a:solidFill>
                <a:latin typeface="Times New Roman" panose="02020603050405020304" pitchFamily="18" charset="0"/>
                <a:cs typeface="Times New Roman" panose="02020603050405020304" pitchFamily="18" charset="0"/>
              </a:rPr>
              <a:t>Question</a:t>
            </a:r>
            <a:r>
              <a:rPr lang="en-US">
                <a:solidFill>
                  <a:schemeClr val="tx1"/>
                </a:solidFill>
                <a:latin typeface="Times New Roman" panose="02020603050405020304" pitchFamily="18" charset="0"/>
                <a:cs typeface="Times New Roman" panose="02020603050405020304" pitchFamily="18" charset="0"/>
              </a:rPr>
              <a:t>:   What does </a:t>
            </a:r>
            <a:r>
              <a:rPr lang="en-US">
                <a:solidFill>
                  <a:srgbClr val="FF0000"/>
                </a:solidFill>
                <a:latin typeface="Times New Roman" panose="02020603050405020304" pitchFamily="18" charset="0"/>
                <a:cs typeface="Times New Roman" panose="02020603050405020304" pitchFamily="18" charset="0"/>
              </a:rPr>
              <a:t>Penny</a:t>
            </a:r>
            <a:r>
              <a:rPr lang="en-US">
                <a:solidFill>
                  <a:schemeClr val="tx1"/>
                </a:solidFill>
                <a:latin typeface="Times New Roman" panose="02020603050405020304" pitchFamily="18" charset="0"/>
                <a:cs typeface="Times New Roman" panose="02020603050405020304" pitchFamily="18" charset="0"/>
              </a:rPr>
              <a:t> ask </a:t>
            </a:r>
            <a:r>
              <a:rPr lang="en-US">
                <a:solidFill>
                  <a:srgbClr val="FF0000"/>
                </a:solidFill>
                <a:latin typeface="Times New Roman" panose="02020603050405020304" pitchFamily="18" charset="0"/>
                <a:cs typeface="Times New Roman" panose="02020603050405020304" pitchFamily="18" charset="0"/>
              </a:rPr>
              <a:t>Sheldon</a:t>
            </a:r>
            <a:r>
              <a:rPr lang="en-US">
                <a:solidFill>
                  <a:schemeClr val="tx1"/>
                </a:solidFill>
                <a:latin typeface="Times New Roman" panose="02020603050405020304" pitchFamily="18" charset="0"/>
                <a:cs typeface="Times New Roman" panose="02020603050405020304" pitchFamily="18" charset="0"/>
              </a:rPr>
              <a:t> when </a:t>
            </a:r>
            <a:r>
              <a:rPr lang="en-US">
                <a:solidFill>
                  <a:srgbClr val="FF0000"/>
                </a:solidFill>
                <a:latin typeface="Times New Roman" panose="02020603050405020304" pitchFamily="18" charset="0"/>
                <a:cs typeface="Times New Roman" panose="02020603050405020304" pitchFamily="18" charset="0"/>
              </a:rPr>
              <a:t>Sheldon</a:t>
            </a:r>
            <a:r>
              <a:rPr lang="en-US">
                <a:solidFill>
                  <a:schemeClr val="tx1"/>
                </a:solidFill>
                <a:latin typeface="Times New Roman" panose="02020603050405020304" pitchFamily="18" charset="0"/>
                <a:cs typeface="Times New Roman" panose="02020603050405020304" pitchFamily="18" charset="0"/>
              </a:rPr>
              <a:t> is on his </a:t>
            </a:r>
            <a:r>
              <a:rPr lang="en-US">
                <a:solidFill>
                  <a:srgbClr val="FF0000"/>
                </a:solidFill>
                <a:latin typeface="Times New Roman" panose="02020603050405020304" pitchFamily="18" charset="0"/>
                <a:cs typeface="Times New Roman" panose="02020603050405020304" pitchFamily="18" charset="0"/>
              </a:rPr>
              <a:t>laptop</a:t>
            </a:r>
            <a:r>
              <a:rPr lang="en-US">
                <a:solidFill>
                  <a:schemeClr val="tx1"/>
                </a:solidFill>
                <a:latin typeface="Times New Roman" panose="02020603050405020304" pitchFamily="18" charset="0"/>
                <a:cs typeface="Times New Roman" panose="02020603050405020304" pitchFamily="18" charset="0"/>
              </a:rPr>
              <a:t>?</a:t>
            </a:r>
            <a:endParaRPr lang="en-US"/>
          </a:p>
        </p:txBody>
      </p:sp>
      <p:sp>
        <p:nvSpPr>
          <p:cNvPr id="8" name="Rectangle 7">
            <a:extLst>
              <a:ext uri="{FF2B5EF4-FFF2-40B4-BE49-F238E27FC236}">
                <a16:creationId xmlns:a16="http://schemas.microsoft.com/office/drawing/2014/main" id="{DAA305F5-8104-5B4B-8B68-44C0C805E0E6}"/>
              </a:ext>
            </a:extLst>
          </p:cNvPr>
          <p:cNvSpPr/>
          <p:nvPr/>
        </p:nvSpPr>
        <p:spPr>
          <a:xfrm>
            <a:off x="1601920" y="2567773"/>
            <a:ext cx="6967156" cy="307777"/>
          </a:xfrm>
          <a:prstGeom prst="rect">
            <a:avLst/>
          </a:prstGeom>
        </p:spPr>
        <p:txBody>
          <a:bodyPr wrap="square">
            <a:spAutoFit/>
          </a:bodyPr>
          <a:lstStyle/>
          <a:p>
            <a:r>
              <a:rPr lang="en-US" b="1">
                <a:solidFill>
                  <a:schemeClr val="tx1"/>
                </a:solidFill>
                <a:latin typeface="Times New Roman" panose="02020603050405020304" pitchFamily="18" charset="0"/>
                <a:cs typeface="Times New Roman" panose="02020603050405020304" pitchFamily="18" charset="0"/>
              </a:rPr>
              <a:t>Correct Answer</a:t>
            </a:r>
            <a:r>
              <a:rPr lang="en-US">
                <a:solidFill>
                  <a:schemeClr val="tx1"/>
                </a:solidFill>
                <a:latin typeface="Times New Roman" panose="02020603050405020304" pitchFamily="18" charset="0"/>
                <a:cs typeface="Times New Roman" panose="02020603050405020304" pitchFamily="18" charset="0"/>
              </a:rPr>
              <a:t>:   What is </a:t>
            </a:r>
            <a:r>
              <a:rPr lang="en-US">
                <a:solidFill>
                  <a:srgbClr val="FF0000"/>
                </a:solidFill>
                <a:latin typeface="Times New Roman" panose="02020603050405020304" pitchFamily="18" charset="0"/>
                <a:cs typeface="Times New Roman" panose="02020603050405020304" pitchFamily="18" charset="0"/>
              </a:rPr>
              <a:t>AFK</a:t>
            </a:r>
            <a:r>
              <a:rPr lang="en-US">
                <a:solidFill>
                  <a:schemeClr val="tx1"/>
                </a:solidFill>
                <a:latin typeface="Times New Roman" panose="02020603050405020304" pitchFamily="18" charset="0"/>
                <a:cs typeface="Times New Roman" panose="02020603050405020304" pitchFamily="18" charset="0"/>
              </a:rPr>
              <a:t>?</a:t>
            </a:r>
            <a:endParaRPr lang="en-US"/>
          </a:p>
        </p:txBody>
      </p:sp>
      <p:sp>
        <p:nvSpPr>
          <p:cNvPr id="15" name="Rounded Rectangle 14">
            <a:extLst>
              <a:ext uri="{FF2B5EF4-FFF2-40B4-BE49-F238E27FC236}">
                <a16:creationId xmlns:a16="http://schemas.microsoft.com/office/drawing/2014/main" id="{260545FE-DAF3-FB4B-8910-0A7D3DE1629F}"/>
              </a:ext>
            </a:extLst>
          </p:cNvPr>
          <p:cNvSpPr/>
          <p:nvPr/>
        </p:nvSpPr>
        <p:spPr>
          <a:xfrm>
            <a:off x="3675064" y="2633198"/>
            <a:ext cx="381297" cy="201102"/>
          </a:xfrm>
          <a:prstGeom prst="roundRect">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9154A02-E442-5748-89AF-7E384519DF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Tree>
    <p:custDataLst>
      <p:tags r:id="rId1"/>
    </p:custDataLst>
    <p:extLst>
      <p:ext uri="{BB962C8B-B14F-4D97-AF65-F5344CB8AC3E}">
        <p14:creationId xmlns:p14="http://schemas.microsoft.com/office/powerpoint/2010/main" val="23479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3"/>
          <p:cNvSpPr txBox="1"/>
          <p:nvPr/>
        </p:nvSpPr>
        <p:spPr>
          <a:xfrm>
            <a:off x="77813" y="4785525"/>
            <a:ext cx="18753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ACL 2020</a:t>
            </a:r>
            <a:endParaRPr/>
          </a:p>
        </p:txBody>
      </p:sp>
      <p:sp>
        <p:nvSpPr>
          <p:cNvPr id="17" name="Google Shape;57;p13">
            <a:extLst>
              <a:ext uri="{FF2B5EF4-FFF2-40B4-BE49-F238E27FC236}">
                <a16:creationId xmlns:a16="http://schemas.microsoft.com/office/drawing/2014/main" id="{B48BE18F-6C2F-B340-8865-B81D5642E7C6}"/>
              </a:ext>
            </a:extLst>
          </p:cNvPr>
          <p:cNvSpPr txBox="1"/>
          <p:nvPr/>
        </p:nvSpPr>
        <p:spPr>
          <a:xfrm>
            <a:off x="77812" y="110666"/>
            <a:ext cx="4383351" cy="465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TVQA+ Annotation Process</a:t>
            </a:r>
            <a:endParaRPr sz="240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0AA792D-0D7D-A443-8738-DBB20FA6140E}"/>
              </a:ext>
            </a:extLst>
          </p:cNvPr>
          <p:cNvSpPr/>
          <p:nvPr/>
        </p:nvSpPr>
        <p:spPr>
          <a:xfrm>
            <a:off x="661764" y="941830"/>
            <a:ext cx="8207228" cy="1077218"/>
          </a:xfrm>
          <a:prstGeom prst="rect">
            <a:avLst/>
          </a:prstGeom>
        </p:spPr>
        <p:txBody>
          <a:bodyPr wrap="square">
            <a:spAutoFit/>
          </a:bodyPr>
          <a:lstStyle/>
          <a:p>
            <a:pPr marL="285750" lvl="1" indent="-285750">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Bounding Box Annotation</a:t>
            </a:r>
          </a:p>
          <a:p>
            <a:pPr lvl="1"/>
            <a:r>
              <a:rPr lang="en-US" sz="1600">
                <a:solidFill>
                  <a:schemeClr val="tx1"/>
                </a:solidFill>
                <a:latin typeface="Times New Roman" panose="02020603050405020304" pitchFamily="18" charset="0"/>
                <a:cs typeface="Times New Roman" panose="02020603050405020304" pitchFamily="18" charset="0"/>
              </a:rPr>
              <a:t>     We sample 1 frame every 2 seconds inside the temporal spans of the questions and ask workers to annotate each visual concept and frame pairs.</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16629BE-31D9-3540-B66E-AC206E53D1DD}"/>
              </a:ext>
            </a:extLst>
          </p:cNvPr>
          <p:cNvPicPr>
            <a:picLocks noChangeAspect="1"/>
          </p:cNvPicPr>
          <p:nvPr/>
        </p:nvPicPr>
        <p:blipFill rotWithShape="1">
          <a:blip r:embed="rId4"/>
          <a:srcRect t="1209"/>
          <a:stretch/>
        </p:blipFill>
        <p:spPr>
          <a:xfrm>
            <a:off x="2226053" y="1770751"/>
            <a:ext cx="4236624" cy="3111324"/>
          </a:xfrm>
          <a:prstGeom prst="rect">
            <a:avLst/>
          </a:prstGeom>
        </p:spPr>
      </p:pic>
      <p:sp>
        <p:nvSpPr>
          <p:cNvPr id="3" name="Slide Number Placeholder 2">
            <a:extLst>
              <a:ext uri="{FF2B5EF4-FFF2-40B4-BE49-F238E27FC236}">
                <a16:creationId xmlns:a16="http://schemas.microsoft.com/office/drawing/2014/main" id="{84431CAC-6002-2045-AC8C-C8866B07E7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spTree>
    <p:custDataLst>
      <p:tags r:id="rId1"/>
    </p:custDataLst>
    <p:extLst>
      <p:ext uri="{BB962C8B-B14F-4D97-AF65-F5344CB8AC3E}">
        <p14:creationId xmlns:p14="http://schemas.microsoft.com/office/powerpoint/2010/main" val="334701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5"/>
</p:tagLst>
</file>

<file path=ppt/tags/tag10.xml><?xml version="1.0" encoding="utf-8"?>
<p:tagLst xmlns:a="http://schemas.openxmlformats.org/drawingml/2006/main" xmlns:r="http://schemas.openxmlformats.org/officeDocument/2006/relationships" xmlns:p="http://schemas.openxmlformats.org/presentationml/2006/main">
  <p:tag name="TIMING" val="|30|21.9|8.7"/>
</p:tagLst>
</file>

<file path=ppt/tags/tag11.xml><?xml version="1.0" encoding="utf-8"?>
<p:tagLst xmlns:a="http://schemas.openxmlformats.org/drawingml/2006/main" xmlns:r="http://schemas.openxmlformats.org/officeDocument/2006/relationships" xmlns:p="http://schemas.openxmlformats.org/presentationml/2006/main">
  <p:tag name="TIMING" val="|8.3|9.5|6.1"/>
</p:tagLst>
</file>

<file path=ppt/tags/tag12.xml><?xml version="1.0" encoding="utf-8"?>
<p:tagLst xmlns:a="http://schemas.openxmlformats.org/drawingml/2006/main" xmlns:r="http://schemas.openxmlformats.org/officeDocument/2006/relationships" xmlns:p="http://schemas.openxmlformats.org/presentationml/2006/main">
  <p:tag name="TIMING" val="|19|2.2"/>
</p:tagLst>
</file>

<file path=ppt/tags/tag13.xml><?xml version="1.0" encoding="utf-8"?>
<p:tagLst xmlns:a="http://schemas.openxmlformats.org/drawingml/2006/main" xmlns:r="http://schemas.openxmlformats.org/officeDocument/2006/relationships" xmlns:p="http://schemas.openxmlformats.org/presentationml/2006/main">
  <p:tag name="TIMING" val="|8.8|3|3.3"/>
</p:tagLst>
</file>

<file path=ppt/tags/tag14.xml><?xml version="1.0" encoding="utf-8"?>
<p:tagLst xmlns:a="http://schemas.openxmlformats.org/drawingml/2006/main" xmlns:r="http://schemas.openxmlformats.org/officeDocument/2006/relationships" xmlns:p="http://schemas.openxmlformats.org/presentationml/2006/main">
  <p:tag name="TIMING" val="|9.9|1.3|3.9"/>
</p:tagLst>
</file>

<file path=ppt/tags/tag15.xml><?xml version="1.0" encoding="utf-8"?>
<p:tagLst xmlns:a="http://schemas.openxmlformats.org/drawingml/2006/main" xmlns:r="http://schemas.openxmlformats.org/officeDocument/2006/relationships" xmlns:p="http://schemas.openxmlformats.org/presentationml/2006/main">
  <p:tag name="TIMING" val="|9.9|1.3|3.9"/>
</p:tagLst>
</file>

<file path=ppt/tags/tag2.xml><?xml version="1.0" encoding="utf-8"?>
<p:tagLst xmlns:a="http://schemas.openxmlformats.org/drawingml/2006/main" xmlns:r="http://schemas.openxmlformats.org/officeDocument/2006/relationships" xmlns:p="http://schemas.openxmlformats.org/presentationml/2006/main">
  <p:tag name="TIMING" val="|26.1"/>
</p:tagLst>
</file>

<file path=ppt/tags/tag3.xml><?xml version="1.0" encoding="utf-8"?>
<p:tagLst xmlns:a="http://schemas.openxmlformats.org/drawingml/2006/main" xmlns:r="http://schemas.openxmlformats.org/officeDocument/2006/relationships" xmlns:p="http://schemas.openxmlformats.org/presentationml/2006/main">
  <p:tag name="TIMING" val="|8.1"/>
</p:tagLst>
</file>

<file path=ppt/tags/tag4.xml><?xml version="1.0" encoding="utf-8"?>
<p:tagLst xmlns:a="http://schemas.openxmlformats.org/drawingml/2006/main" xmlns:r="http://schemas.openxmlformats.org/officeDocument/2006/relationships" xmlns:p="http://schemas.openxmlformats.org/presentationml/2006/main">
  <p:tag name="TIMING" val="|24.9"/>
</p:tagLst>
</file>

<file path=ppt/tags/tag5.xml><?xml version="1.0" encoding="utf-8"?>
<p:tagLst xmlns:a="http://schemas.openxmlformats.org/drawingml/2006/main" xmlns:r="http://schemas.openxmlformats.org/officeDocument/2006/relationships" xmlns:p="http://schemas.openxmlformats.org/presentationml/2006/main">
  <p:tag name="TIMING" val="|8.1"/>
</p:tagLst>
</file>

<file path=ppt/tags/tag6.xml><?xml version="1.0" encoding="utf-8"?>
<p:tagLst xmlns:a="http://schemas.openxmlformats.org/drawingml/2006/main" xmlns:r="http://schemas.openxmlformats.org/officeDocument/2006/relationships" xmlns:p="http://schemas.openxmlformats.org/presentationml/2006/main">
  <p:tag name="TIMING" val="|8.1"/>
</p:tagLst>
</file>

<file path=ppt/tags/tag7.xml><?xml version="1.0" encoding="utf-8"?>
<p:tagLst xmlns:a="http://schemas.openxmlformats.org/drawingml/2006/main" xmlns:r="http://schemas.openxmlformats.org/officeDocument/2006/relationships" xmlns:p="http://schemas.openxmlformats.org/presentationml/2006/main">
  <p:tag name="TIMING" val="|9.2"/>
</p:tagLst>
</file>

<file path=ppt/tags/tag8.xml><?xml version="1.0" encoding="utf-8"?>
<p:tagLst xmlns:a="http://schemas.openxmlformats.org/drawingml/2006/main" xmlns:r="http://schemas.openxmlformats.org/officeDocument/2006/relationships" xmlns:p="http://schemas.openxmlformats.org/presentationml/2006/main">
  <p:tag name="TIMING" val="|12.6"/>
</p:tagLst>
</file>

<file path=ppt/tags/tag9.xml><?xml version="1.0" encoding="utf-8"?>
<p:tagLst xmlns:a="http://schemas.openxmlformats.org/drawingml/2006/main" xmlns:r="http://schemas.openxmlformats.org/officeDocument/2006/relationships" xmlns:p="http://schemas.openxmlformats.org/presentationml/2006/main">
  <p:tag name="TIMING" val="|5.7|13.2|18.3"/>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3502</TotalTime>
  <Words>3608</Words>
  <Application>Microsoft Macintosh PowerPoint</Application>
  <PresentationFormat>On-screen Show (16:9)</PresentationFormat>
  <Paragraphs>464</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Cambria Math</vt:lpstr>
      <vt:lpstr>Times New Roman</vt:lpstr>
      <vt:lpstr>Simple Light</vt:lpstr>
      <vt:lpstr>TVQA+: Spatio-Temporal Grounding for Video Question Answering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TVQA+: Spatio-Temporal Grounding for Video Question Answering</dc:title>
  <cp:lastModifiedBy>Lei, Jie</cp:lastModifiedBy>
  <cp:revision>271</cp:revision>
  <dcterms:modified xsi:type="dcterms:W3CDTF">2021-05-30T05:06:32Z</dcterms:modified>
</cp:coreProperties>
</file>